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
  </p:notesMasterIdLst>
  <p:handoutMasterIdLst>
    <p:handoutMasterId r:id="rId49"/>
  </p:handoutMasterIdLst>
  <p:sldIdLst>
    <p:sldId id="434" r:id="rId4"/>
    <p:sldId id="441" r:id="rId5"/>
    <p:sldId id="435" r:id="rId7"/>
    <p:sldId id="481" r:id="rId8"/>
    <p:sldId id="502" r:id="rId9"/>
    <p:sldId id="513" r:id="rId10"/>
    <p:sldId id="443" r:id="rId11"/>
    <p:sldId id="503" r:id="rId12"/>
    <p:sldId id="504" r:id="rId13"/>
    <p:sldId id="505" r:id="rId14"/>
    <p:sldId id="506" r:id="rId15"/>
    <p:sldId id="556" r:id="rId16"/>
    <p:sldId id="557" r:id="rId17"/>
    <p:sldId id="510" r:id="rId18"/>
    <p:sldId id="511" r:id="rId19"/>
    <p:sldId id="512" r:id="rId20"/>
    <p:sldId id="528" r:id="rId21"/>
    <p:sldId id="514" r:id="rId22"/>
    <p:sldId id="515" r:id="rId23"/>
    <p:sldId id="516" r:id="rId24"/>
    <p:sldId id="517" r:id="rId25"/>
    <p:sldId id="519" r:id="rId26"/>
    <p:sldId id="520" r:id="rId27"/>
    <p:sldId id="518" r:id="rId28"/>
    <p:sldId id="521" r:id="rId29"/>
    <p:sldId id="488" r:id="rId30"/>
    <p:sldId id="525" r:id="rId31"/>
    <p:sldId id="526" r:id="rId32"/>
    <p:sldId id="523" r:id="rId33"/>
    <p:sldId id="527" r:id="rId34"/>
    <p:sldId id="492" r:id="rId35"/>
    <p:sldId id="524" r:id="rId36"/>
    <p:sldId id="534" r:id="rId37"/>
    <p:sldId id="529" r:id="rId38"/>
    <p:sldId id="530" r:id="rId39"/>
    <p:sldId id="531" r:id="rId40"/>
    <p:sldId id="532" r:id="rId41"/>
    <p:sldId id="533" r:id="rId42"/>
    <p:sldId id="536" r:id="rId43"/>
    <p:sldId id="535" r:id="rId44"/>
    <p:sldId id="537" r:id="rId45"/>
    <p:sldId id="538" r:id="rId46"/>
    <p:sldId id="539" r:id="rId47"/>
    <p:sldId id="467" r:id="rId48"/>
  </p:sldIdLst>
  <p:sldSz cx="9144000" cy="6858000" type="screen4x3"/>
  <p:notesSz cx="9723755" cy="6858000"/>
  <p:defaultTextStyle>
    <a:defPPr>
      <a:defRPr lang="en-US"/>
    </a:defPPr>
    <a:lvl1pPr marL="0" lvl="0"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1pPr>
    <a:lvl2pPr marL="457200" lvl="1"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2pPr>
    <a:lvl3pPr marL="914400" lvl="2"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3pPr>
    <a:lvl4pPr marL="1371600" lvl="3"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4pPr>
    <a:lvl5pPr marL="1828800" lvl="4"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5pPr>
    <a:lvl6pPr marL="2286000" lvl="5"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6pPr>
    <a:lvl7pPr marL="2743200" lvl="6"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7pPr>
    <a:lvl8pPr marL="3200400" lvl="7"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8pPr>
    <a:lvl9pPr marL="3657600" lvl="8" indent="0" algn="ctr"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1C1C1C"/>
    <a:srgbClr val="6699FF"/>
    <a:srgbClr val="D60093"/>
    <a:srgbClr val="B2B2B2"/>
    <a:srgbClr val="6600FF"/>
    <a:srgbClr val="99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601"/>
    <p:restoredTop sz="94077"/>
  </p:normalViewPr>
  <p:slideViewPr>
    <p:cSldViewPr snapToGrid="0" showGuides="1">
      <p:cViewPr varScale="1">
        <p:scale>
          <a:sx n="39" d="100"/>
          <a:sy n="39" d="100"/>
        </p:scale>
        <p:origin x="-138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7650" name="Rectangle 2"/>
          <p:cNvSpPr>
            <a:spLocks noGrp="1" noChangeArrowheads="1"/>
          </p:cNvSpPr>
          <p:nvPr>
            <p:ph type="hdr" sz="quarter"/>
          </p:nvPr>
        </p:nvSpPr>
        <p:spPr bwMode="auto">
          <a:xfrm>
            <a:off x="0" y="0"/>
            <a:ext cx="4214813" cy="342900"/>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651" name="Rectangle 3"/>
          <p:cNvSpPr>
            <a:spLocks noGrp="1" noChangeArrowheads="1"/>
          </p:cNvSpPr>
          <p:nvPr>
            <p:ph type="dt" sz="quarter" idx="1"/>
          </p:nvPr>
        </p:nvSpPr>
        <p:spPr bwMode="auto">
          <a:xfrm>
            <a:off x="5507038" y="0"/>
            <a:ext cx="4214813" cy="3429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652" name="Rectangle 4"/>
          <p:cNvSpPr>
            <a:spLocks noGrp="1" noChangeArrowheads="1"/>
          </p:cNvSpPr>
          <p:nvPr>
            <p:ph type="ftr" sz="quarter" idx="2"/>
          </p:nvPr>
        </p:nvSpPr>
        <p:spPr bwMode="auto">
          <a:xfrm>
            <a:off x="0" y="6513513"/>
            <a:ext cx="4214813" cy="342900"/>
          </a:xfrm>
          <a:prstGeom prst="rect">
            <a:avLst/>
          </a:prstGeom>
          <a:noFill/>
          <a:ln w="9525">
            <a:noFill/>
            <a:miter lim="800000"/>
          </a:ln>
          <a:effectLst/>
        </p:spPr>
        <p:txBody>
          <a:bodyPr vert="horz" wrap="square" lIns="91440" tIns="45720" rIns="91440" bIns="45720" numCol="1" anchor="b"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653" name="Rectangle 5"/>
          <p:cNvSpPr>
            <a:spLocks noGrp="1" noChangeArrowheads="1"/>
          </p:cNvSpPr>
          <p:nvPr>
            <p:ph type="sldNum" sz="quarter" idx="3"/>
          </p:nvPr>
        </p:nvSpPr>
        <p:spPr bwMode="auto">
          <a:xfrm>
            <a:off x="5507038" y="6513513"/>
            <a:ext cx="4214813" cy="342900"/>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1794" name="Rectangle 2"/>
          <p:cNvSpPr>
            <a:spLocks noGrp="1" noChangeArrowheads="1"/>
          </p:cNvSpPr>
          <p:nvPr>
            <p:ph type="hdr" sz="quarter"/>
          </p:nvPr>
        </p:nvSpPr>
        <p:spPr bwMode="auto">
          <a:xfrm>
            <a:off x="0" y="0"/>
            <a:ext cx="4214813" cy="342900"/>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61795" name="Rectangle 3"/>
          <p:cNvSpPr>
            <a:spLocks noGrp="1" noChangeArrowheads="1"/>
          </p:cNvSpPr>
          <p:nvPr>
            <p:ph type="dt" idx="1"/>
          </p:nvPr>
        </p:nvSpPr>
        <p:spPr bwMode="auto">
          <a:xfrm>
            <a:off x="5507038" y="0"/>
            <a:ext cx="4214813" cy="342900"/>
          </a:xfrm>
          <a:prstGeom prst="rect">
            <a:avLst/>
          </a:prstGeom>
          <a:noFill/>
          <a:ln w="9525">
            <a:noFill/>
            <a:miter lim="800000"/>
          </a:ln>
          <a:effectLst/>
        </p:spPr>
        <p:txBody>
          <a:bodyPr vert="horz" wrap="square" lIns="91440" tIns="45720" rIns="91440" bIns="45720" numCol="1" anchor="t" anchorCtr="0" compatLnSpc="1"/>
          <a:lstStyle>
            <a:lvl1pPr algn="r">
              <a:defRPr sz="1200" b="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9156" name="Rectangle 4"/>
          <p:cNvSpPr>
            <a:spLocks noRot="1" noTextEdit="1"/>
          </p:cNvSpPr>
          <p:nvPr>
            <p:ph type="sldImg" idx="2"/>
          </p:nvPr>
        </p:nvSpPr>
        <p:spPr>
          <a:xfrm>
            <a:off x="3148013" y="514350"/>
            <a:ext cx="3429000" cy="2571750"/>
          </a:xfrm>
          <a:prstGeom prst="rect">
            <a:avLst/>
          </a:prstGeom>
          <a:noFill/>
          <a:ln w="9525" cap="flat" cmpd="sng">
            <a:solidFill>
              <a:srgbClr val="000000"/>
            </a:solidFill>
            <a:prstDash val="solid"/>
            <a:miter/>
            <a:headEnd type="none" w="med" len="med"/>
            <a:tailEnd type="none" w="med" len="med"/>
          </a:ln>
        </p:spPr>
      </p:sp>
      <p:sp>
        <p:nvSpPr>
          <p:cNvPr id="161797" name="Rectangle 5"/>
          <p:cNvSpPr>
            <a:spLocks noGrp="1" noChangeArrowheads="1"/>
          </p:cNvSpPr>
          <p:nvPr>
            <p:ph type="body" sz="quarter" idx="3"/>
          </p:nvPr>
        </p:nvSpPr>
        <p:spPr bwMode="auto">
          <a:xfrm>
            <a:off x="971550" y="3257550"/>
            <a:ext cx="7780338" cy="30861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61798" name="Rectangle 6"/>
          <p:cNvSpPr>
            <a:spLocks noGrp="1" noChangeArrowheads="1"/>
          </p:cNvSpPr>
          <p:nvPr>
            <p:ph type="ftr" sz="quarter" idx="4"/>
          </p:nvPr>
        </p:nvSpPr>
        <p:spPr bwMode="auto">
          <a:xfrm>
            <a:off x="0" y="6513513"/>
            <a:ext cx="4214813" cy="342900"/>
          </a:xfrm>
          <a:prstGeom prst="rect">
            <a:avLst/>
          </a:prstGeom>
          <a:noFill/>
          <a:ln w="9525">
            <a:noFill/>
            <a:miter lim="800000"/>
          </a:ln>
          <a:effectLst/>
        </p:spPr>
        <p:txBody>
          <a:bodyPr vert="horz" wrap="square" lIns="91440" tIns="45720" rIns="91440" bIns="45720" numCol="1" anchor="b" anchorCtr="0" compatLnSpc="1"/>
          <a:lstStyle>
            <a:lvl1pPr algn="l">
              <a:defRPr sz="1200" b="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61799" name="Rectangle 7"/>
          <p:cNvSpPr>
            <a:spLocks noGrp="1" noChangeArrowheads="1"/>
          </p:cNvSpPr>
          <p:nvPr>
            <p:ph type="sldNum" sz="quarter" idx="5"/>
          </p:nvPr>
        </p:nvSpPr>
        <p:spPr bwMode="auto">
          <a:xfrm>
            <a:off x="5507038" y="6513513"/>
            <a:ext cx="4214813" cy="342900"/>
          </a:xfrm>
          <a:prstGeom prst="rect">
            <a:avLst/>
          </a:prstGeom>
          <a:noFill/>
          <a:ln w="9525">
            <a:noFill/>
            <a:miter lim="800000"/>
          </a:ln>
          <a:effectLst/>
        </p:spPr>
        <p:txBody>
          <a:bodyPr vert="horz" wrap="square" lIns="91440" tIns="45720" rIns="91440" bIns="45720" numCol="1" anchor="b" anchorCtr="0" compatLnSpc="1"/>
          <a:p>
            <a:pPr lvl="0" algn="r" eaLnBrk="1" hangingPunct="1">
              <a:buNone/>
            </a:pPr>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p:txBody>
          <a:bodyPr wrap="square" lIns="91440" tIns="45720" rIns="91440" bIns="45720" anchor="t"/>
          <a:p>
            <a:pPr lvl="0"/>
            <a:endParaRPr lang="zh-CN" altLang="en-US" dirty="0">
              <a:ea typeface="宋体" panose="02010600030101010101" pitchFamily="2" charset="-122"/>
            </a:endParaRPr>
          </a:p>
        </p:txBody>
      </p:sp>
      <p:sp>
        <p:nvSpPr>
          <p:cNvPr id="50180" name="灯片编号占位符 3"/>
          <p:cNvSpPr txBox="1">
            <a:spLocks noGrp="1"/>
          </p:cNvSpPr>
          <p:nvPr>
            <p:ph type="sldNum" sz="quarter"/>
          </p:nvPr>
        </p:nvSpPr>
        <p:spPr>
          <a:xfrm>
            <a:off x="5507038" y="6513513"/>
            <a:ext cx="4214812" cy="342900"/>
          </a:xfrm>
          <a:prstGeom prst="rect">
            <a:avLst/>
          </a:prstGeom>
          <a:noFill/>
          <a:ln w="9525">
            <a:noFill/>
          </a:ln>
        </p:spPr>
        <p:txBody>
          <a:bodyPr anchor="b"/>
          <a:p>
            <a:pPr lvl="0" algn="r" eaLnBrk="1" hangingPunct="1"/>
            <a:fld id="{9A0DB2DC-4C9A-4742-B13C-FB6460FD3503}" type="slidenum">
              <a:rPr lang="zh-CN" altLang="en-US" sz="1200" b="0" dirty="0">
                <a:ea typeface="宋体" panose="02010600030101010101" pitchFamily="2" charset="-122"/>
              </a:rPr>
            </a:fld>
            <a:endParaRPr lang="zh-CN" altLang="en-US" sz="1200" b="0"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Rectangle 1642"/>
          <p:cNvSpPr>
            <a:spLocks noChangeArrowheads="1"/>
          </p:cNvSpPr>
          <p:nvPr/>
        </p:nvSpPr>
        <p:spPr bwMode="gray">
          <a:xfrm>
            <a:off x="3084513" y="0"/>
            <a:ext cx="1417638" cy="6858000"/>
          </a:xfrm>
          <a:prstGeom prst="rect">
            <a:avLst/>
          </a:prstGeom>
          <a:solidFill>
            <a:schemeClr val="accent2">
              <a:alpha val="7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Rectangle 1634"/>
          <p:cNvSpPr>
            <a:spLocks noChangeArrowheads="1"/>
          </p:cNvSpPr>
          <p:nvPr/>
        </p:nvSpPr>
        <p:spPr bwMode="gray">
          <a:xfrm>
            <a:off x="0" y="0"/>
            <a:ext cx="3152775" cy="6858000"/>
          </a:xfrm>
          <a:prstGeom prst="rect">
            <a:avLst/>
          </a:prstGeom>
          <a:solidFill>
            <a:srgbClr val="6699FF"/>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Rectangle 1596"/>
          <p:cNvSpPr>
            <a:spLocks noChangeArrowheads="1"/>
          </p:cNvSpPr>
          <p:nvPr/>
        </p:nvSpPr>
        <p:spPr bwMode="gray">
          <a:xfrm>
            <a:off x="6902450" y="0"/>
            <a:ext cx="303213" cy="6858000"/>
          </a:xfrm>
          <a:prstGeom prst="rect">
            <a:avLst/>
          </a:prstGeom>
          <a:solidFill>
            <a:schemeClr val="accent2">
              <a:alpha val="3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Rectangle 1597"/>
          <p:cNvSpPr>
            <a:spLocks noChangeArrowheads="1"/>
          </p:cNvSpPr>
          <p:nvPr/>
        </p:nvSpPr>
        <p:spPr bwMode="gray">
          <a:xfrm>
            <a:off x="7158038" y="0"/>
            <a:ext cx="227013" cy="6858000"/>
          </a:xfrm>
          <a:prstGeom prst="rect">
            <a:avLst/>
          </a:prstGeom>
          <a:solidFill>
            <a:schemeClr val="accent2">
              <a:alpha val="2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Rectangle 1592"/>
          <p:cNvSpPr>
            <a:spLocks noChangeArrowheads="1"/>
          </p:cNvSpPr>
          <p:nvPr/>
        </p:nvSpPr>
        <p:spPr bwMode="gray">
          <a:xfrm>
            <a:off x="4375150" y="0"/>
            <a:ext cx="1060450" cy="6858000"/>
          </a:xfrm>
          <a:prstGeom prst="rect">
            <a:avLst/>
          </a:prstGeom>
          <a:solidFill>
            <a:srgbClr val="6699FF">
              <a:alpha val="64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Rectangle 1593"/>
          <p:cNvSpPr>
            <a:spLocks noChangeArrowheads="1"/>
          </p:cNvSpPr>
          <p:nvPr/>
        </p:nvSpPr>
        <p:spPr bwMode="gray">
          <a:xfrm>
            <a:off x="5359400" y="-17462"/>
            <a:ext cx="728663" cy="6938963"/>
          </a:xfrm>
          <a:prstGeom prst="rect">
            <a:avLst/>
          </a:prstGeom>
          <a:solidFill>
            <a:srgbClr val="6699FF">
              <a:alpha val="53999"/>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Rectangle 1594"/>
          <p:cNvSpPr>
            <a:spLocks noChangeArrowheads="1"/>
          </p:cNvSpPr>
          <p:nvPr/>
        </p:nvSpPr>
        <p:spPr bwMode="gray">
          <a:xfrm>
            <a:off x="6018213" y="0"/>
            <a:ext cx="547688" cy="6938963"/>
          </a:xfrm>
          <a:prstGeom prst="rect">
            <a:avLst/>
          </a:prstGeom>
          <a:solidFill>
            <a:srgbClr val="6699FF">
              <a:alpha val="4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Rectangle 1595"/>
          <p:cNvSpPr>
            <a:spLocks noChangeArrowheads="1"/>
          </p:cNvSpPr>
          <p:nvPr/>
        </p:nvSpPr>
        <p:spPr bwMode="gray">
          <a:xfrm>
            <a:off x="6516688" y="0"/>
            <a:ext cx="446088" cy="6858000"/>
          </a:xfrm>
          <a:prstGeom prst="rect">
            <a:avLst/>
          </a:prstGeom>
          <a:solidFill>
            <a:srgbClr val="6699FF">
              <a:alpha val="3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Rectangle 1622"/>
          <p:cNvSpPr>
            <a:spLocks noChangeArrowheads="1"/>
          </p:cNvSpPr>
          <p:nvPr/>
        </p:nvSpPr>
        <p:spPr bwMode="gray">
          <a:xfrm>
            <a:off x="7339013" y="0"/>
            <a:ext cx="136525" cy="6858000"/>
          </a:xfrm>
          <a:prstGeom prst="rect">
            <a:avLst/>
          </a:prstGeom>
          <a:solidFill>
            <a:schemeClr val="accent2">
              <a:alpha val="14999"/>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Rectangle 1623"/>
          <p:cNvSpPr>
            <a:spLocks noChangeArrowheads="1"/>
          </p:cNvSpPr>
          <p:nvPr/>
        </p:nvSpPr>
        <p:spPr bwMode="gray">
          <a:xfrm>
            <a:off x="8366125" y="0"/>
            <a:ext cx="344488" cy="6858000"/>
          </a:xfrm>
          <a:prstGeom prst="rect">
            <a:avLst/>
          </a:prstGeom>
          <a:solidFill>
            <a:schemeClr val="accent2">
              <a:alpha val="23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Rectangle 1624"/>
          <p:cNvSpPr>
            <a:spLocks noChangeArrowheads="1"/>
          </p:cNvSpPr>
          <p:nvPr/>
        </p:nvSpPr>
        <p:spPr bwMode="gray">
          <a:xfrm>
            <a:off x="8669338" y="0"/>
            <a:ext cx="474663" cy="6858000"/>
          </a:xfrm>
          <a:prstGeom prst="rect">
            <a:avLst/>
          </a:prstGeom>
          <a:solidFill>
            <a:schemeClr val="accent2">
              <a:alpha val="28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Rectangle 1643"/>
          <p:cNvSpPr>
            <a:spLocks noChangeArrowheads="1"/>
          </p:cNvSpPr>
          <p:nvPr/>
        </p:nvSpPr>
        <p:spPr bwMode="gray">
          <a:xfrm>
            <a:off x="7953375" y="4763"/>
            <a:ext cx="136525" cy="6858000"/>
          </a:xfrm>
          <a:prstGeom prst="rect">
            <a:avLst/>
          </a:prstGeom>
          <a:solidFill>
            <a:schemeClr val="accent2">
              <a:alpha val="6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Rectangle 1644"/>
          <p:cNvSpPr>
            <a:spLocks noChangeArrowheads="1"/>
          </p:cNvSpPr>
          <p:nvPr/>
        </p:nvSpPr>
        <p:spPr bwMode="gray">
          <a:xfrm>
            <a:off x="8058150" y="0"/>
            <a:ext cx="168275" cy="6858000"/>
          </a:xfrm>
          <a:prstGeom prst="rect">
            <a:avLst/>
          </a:prstGeom>
          <a:solidFill>
            <a:schemeClr val="accent2">
              <a:alpha val="12000"/>
            </a:schemeClr>
          </a:solidFill>
          <a:ln w="28575" algn="ctr">
            <a:solidFill>
              <a:schemeClr val="bg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Rectangle 1645"/>
          <p:cNvSpPr>
            <a:spLocks noChangeArrowheads="1"/>
          </p:cNvSpPr>
          <p:nvPr/>
        </p:nvSpPr>
        <p:spPr bwMode="gray">
          <a:xfrm>
            <a:off x="8177213" y="0"/>
            <a:ext cx="230188" cy="6858000"/>
          </a:xfrm>
          <a:prstGeom prst="rect">
            <a:avLst/>
          </a:prstGeom>
          <a:solidFill>
            <a:schemeClr val="accent2">
              <a:alpha val="17999"/>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Rectangle 1647"/>
          <p:cNvSpPr>
            <a:spLocks noGrp="1" noChangeArrowheads="1"/>
          </p:cNvSpPr>
          <p:nvPr>
            <p:ph type="ctrTitle" sz="quarter" hasCustomPrompt="1"/>
          </p:nvPr>
        </p:nvSpPr>
        <p:spPr bwMode="gray">
          <a:xfrm>
            <a:off x="1787525" y="1314450"/>
            <a:ext cx="7131050" cy="1470025"/>
          </a:xfrm>
        </p:spPr>
        <p:txBody>
          <a:bodyPr/>
          <a:lstStyle>
            <a:lvl1pPr algn="ctr">
              <a:defRPr sz="4400"/>
            </a:lvl1pPr>
          </a:lstStyle>
          <a:p>
            <a:r>
              <a:rPr lang="zh-CN" altLang="en-US"/>
              <a:t>酒店职业英语课程教学标准</a:t>
            </a:r>
            <a:endParaRPr lang="zh-CN" altLang="en-US"/>
          </a:p>
        </p:txBody>
      </p:sp>
      <p:sp>
        <p:nvSpPr>
          <p:cNvPr id="436848" name="Rectangle 1648"/>
          <p:cNvSpPr>
            <a:spLocks noGrp="1" noChangeArrowheads="1"/>
          </p:cNvSpPr>
          <p:nvPr>
            <p:ph type="subTitle" sz="quarter" idx="1"/>
          </p:nvPr>
        </p:nvSpPr>
        <p:spPr bwMode="gray">
          <a:xfrm>
            <a:off x="3649663" y="3317875"/>
            <a:ext cx="5140325" cy="1139825"/>
          </a:xfrm>
        </p:spPr>
        <p:txBody>
          <a:bodyPr/>
          <a:lstStyle>
            <a:lvl1pPr marL="0" indent="0" algn="ctr">
              <a:buFont typeface="Wingdings" panose="05000000000000000000" pitchFamily="2" charset="2"/>
              <a:buNone/>
              <a:defRPr sz="2000" b="0">
                <a:solidFill>
                  <a:schemeClr val="tx1"/>
                </a:solidFill>
              </a:defRPr>
            </a:lvl1pPr>
          </a:lstStyle>
          <a:p>
            <a:endParaRPr lang="zh-CN" altLang="en-US"/>
          </a:p>
        </p:txBody>
      </p:sp>
      <p:sp>
        <p:nvSpPr>
          <p:cNvPr id="30" name="Rectangle 1650"/>
          <p:cNvSpPr>
            <a:spLocks noGrp="1" noChangeArrowheads="1"/>
          </p:cNvSpPr>
          <p:nvPr>
            <p:ph type="ftr" sz="quarter" idx="3"/>
          </p:nvPr>
        </p:nvSpPr>
        <p:spPr bwMode="gray">
          <a:xfrm>
            <a:off x="3552825" y="6534150"/>
            <a:ext cx="2895600" cy="234950"/>
          </a:xfrm>
          <a:prstGeom prst="rect">
            <a:avLst/>
          </a:prstGeom>
          <a:ln>
            <a:miter lim="800000"/>
          </a:ln>
        </p:spPr>
        <p:txBody>
          <a:bodyPr vert="horz" wrap="square" lIns="91440" tIns="45720" rIns="91440" bIns="45720" numCol="1" anchor="t" anchorCtr="0" compatLnSpc="1"/>
          <a:lstStyle>
            <a:lvl1pPr>
              <a:defRPr sz="1200">
                <a:solidFill>
                  <a:schemeClr val="tx1"/>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Rectangle 1649"/>
          <p:cNvSpPr>
            <a:spLocks noGrp="1" noChangeArrowheads="1"/>
          </p:cNvSpPr>
          <p:nvPr>
            <p:ph type="dt" sz="quarter" idx="2"/>
          </p:nvPr>
        </p:nvSpPr>
        <p:spPr bwMode="gray">
          <a:xfrm>
            <a:off x="6900863" y="6526213"/>
            <a:ext cx="2133600" cy="274638"/>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Rectangle 1651"/>
          <p:cNvSpPr>
            <a:spLocks noGrp="1" noChangeArrowheads="1"/>
          </p:cNvSpPr>
          <p:nvPr>
            <p:ph type="sldNum" sz="quarter" idx="4"/>
          </p:nvPr>
        </p:nvSpPr>
        <p:spPr bwMode="gray">
          <a:xfrm>
            <a:off x="3011488" y="6527800"/>
            <a:ext cx="373063" cy="23495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ea typeface="宋体" panose="02010600030101010101" pitchFamily="2" charset="-122"/>
              </a:rPr>
            </a:fld>
            <a:endParaRPr lang="zh-CN" altLang="en-US"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grpId="0"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grpId="0"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260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anim calcmode="lin" valueType="num">
                                      <p:cBhvr>
                                        <p:cTn id="45" dur="500" fill="hold"/>
                                        <p:tgtEl>
                                          <p:spTgt spid="28"/>
                                        </p:tgtEl>
                                        <p:attrNameLst>
                                          <p:attrName>ppt_x</p:attrName>
                                        </p:attrNameLst>
                                      </p:cBhvr>
                                      <p:tavLst>
                                        <p:tav tm="0">
                                          <p:val>
                                            <p:strVal val="#ppt_x"/>
                                          </p:val>
                                        </p:tav>
                                        <p:tav tm="100000">
                                          <p:val>
                                            <p:strVal val="#ppt_x"/>
                                          </p:val>
                                        </p:tav>
                                      </p:tavLst>
                                    </p:anim>
                                    <p:anim calcmode="lin" valueType="num">
                                      <p:cBhvr>
                                        <p:cTn id="46" dur="500" fill="hold"/>
                                        <p:tgtEl>
                                          <p:spTgt spid="2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2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anim calcmode="lin" valueType="num">
                                      <p:cBhvr>
                                        <p:cTn id="50" dur="500" fill="hold"/>
                                        <p:tgtEl>
                                          <p:spTgt spid="27"/>
                                        </p:tgtEl>
                                        <p:attrNameLst>
                                          <p:attrName>ppt_x</p:attrName>
                                        </p:attrNameLst>
                                      </p:cBhvr>
                                      <p:tavLst>
                                        <p:tav tm="0">
                                          <p:val>
                                            <p:strVal val="#ppt_x"/>
                                          </p:val>
                                        </p:tav>
                                        <p:tav tm="100000">
                                          <p:val>
                                            <p:strVal val="#ppt_x"/>
                                          </p:val>
                                        </p:tav>
                                      </p:tavLst>
                                    </p:anim>
                                    <p:anim calcmode="lin" valueType="num">
                                      <p:cBhvr>
                                        <p:cTn id="51" dur="500" fill="hold"/>
                                        <p:tgtEl>
                                          <p:spTgt spid="2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240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anim calcmode="lin" valueType="num">
                                      <p:cBhvr>
                                        <p:cTn id="55" dur="500" fill="hold"/>
                                        <p:tgtEl>
                                          <p:spTgt spid="29"/>
                                        </p:tgtEl>
                                        <p:attrNameLst>
                                          <p:attrName>ppt_x</p:attrName>
                                        </p:attrNameLst>
                                      </p:cBhvr>
                                      <p:tavLst>
                                        <p:tav tm="0">
                                          <p:val>
                                            <p:strVal val="#ppt_x"/>
                                          </p:val>
                                        </p:tav>
                                        <p:tav tm="100000">
                                          <p:val>
                                            <p:strVal val="#ppt_x"/>
                                          </p:val>
                                        </p:tav>
                                      </p:tavLst>
                                    </p:anim>
                                    <p:anim calcmode="lin" valueType="num">
                                      <p:cBhvr>
                                        <p:cTn id="56" dur="500" fill="hold"/>
                                        <p:tgtEl>
                                          <p:spTgt spid="29"/>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grpId="1" nodeType="afterEffect">
                                  <p:stCondLst>
                                    <p:cond delay="0"/>
                                  </p:stCondLst>
                                  <p:childTnLst>
                                    <p:animScale>
                                      <p:cBhvr>
                                        <p:cTn id="69" dur="500" fill="hold"/>
                                        <p:tgtEl>
                                          <p:spTgt spid="17"/>
                                        </p:tgtEl>
                                      </p:cBhvr>
                                      <p:by x="150000" y="150000"/>
                                    </p:animScale>
                                  </p:childTnLst>
                                </p:cTn>
                              </p:par>
                              <p:par>
                                <p:cTn id="70" presetID="6" presetClass="emph" presetSubtype="0" fill="hold" grpId="1" nodeType="withEffect">
                                  <p:stCondLst>
                                    <p:cond delay="200"/>
                                  </p:stCondLst>
                                  <p:childTnLst>
                                    <p:animScale>
                                      <p:cBhvr>
                                        <p:cTn id="71" dur="500" fill="hold"/>
                                        <p:tgtEl>
                                          <p:spTgt spid="20"/>
                                        </p:tgtEl>
                                      </p:cBhvr>
                                      <p:by x="150000" y="150000"/>
                                    </p:animScale>
                                  </p:childTnLst>
                                </p:cTn>
                              </p:par>
                              <p:par>
                                <p:cTn id="72" presetID="6" presetClass="emph" presetSubtype="0" fill="hold" grpId="1" nodeType="withEffect">
                                  <p:stCondLst>
                                    <p:cond delay="400"/>
                                  </p:stCondLst>
                                  <p:childTnLst>
                                    <p:animScale>
                                      <p:cBhvr>
                                        <p:cTn id="73" dur="500" fill="hold"/>
                                        <p:tgtEl>
                                          <p:spTgt spid="21"/>
                                        </p:tgtEl>
                                      </p:cBhvr>
                                      <p:by x="150000" y="150000"/>
                                    </p:animScale>
                                  </p:childTnLst>
                                </p:cTn>
                              </p:par>
                              <p:par>
                                <p:cTn id="74" presetID="6" presetClass="emph" presetSubtype="0" fill="hold" grpId="1" nodeType="withEffect">
                                  <p:stCondLst>
                                    <p:cond delay="800"/>
                                  </p:stCondLst>
                                  <p:childTnLst>
                                    <p:animScale>
                                      <p:cBhvr>
                                        <p:cTn id="75" dur="500" fill="hold"/>
                                        <p:tgtEl>
                                          <p:spTgt spid="22"/>
                                        </p:tgtEl>
                                      </p:cBhvr>
                                      <p:by x="150000" y="150000"/>
                                    </p:animScale>
                                  </p:childTnLst>
                                </p:cTn>
                              </p:par>
                              <p:par>
                                <p:cTn id="76" presetID="6" presetClass="emph" presetSubtype="0" fill="hold" grpId="1" nodeType="withEffect">
                                  <p:stCondLst>
                                    <p:cond delay="1100"/>
                                  </p:stCondLst>
                                  <p:childTnLst>
                                    <p:animScale>
                                      <p:cBhvr>
                                        <p:cTn id="77" dur="500" fill="hold"/>
                                        <p:tgtEl>
                                          <p:spTgt spid="23"/>
                                        </p:tgtEl>
                                      </p:cBhvr>
                                      <p:by x="150000" y="150000"/>
                                    </p:animScale>
                                  </p:childTnLst>
                                </p:cTn>
                              </p:par>
                              <p:par>
                                <p:cTn id="78" presetID="6" presetClass="emph" presetSubtype="0" fill="hold" grpId="1" nodeType="withEffect">
                                  <p:stCondLst>
                                    <p:cond delay="1400"/>
                                  </p:stCondLst>
                                  <p:childTnLst>
                                    <p:animScale>
                                      <p:cBhvr>
                                        <p:cTn id="79" dur="500" fill="hold"/>
                                        <p:tgtEl>
                                          <p:spTgt spid="18"/>
                                        </p:tgtEl>
                                      </p:cBhvr>
                                      <p:by x="150000" y="150000"/>
                                    </p:animScale>
                                  </p:childTnLst>
                                </p:cTn>
                              </p:par>
                              <p:par>
                                <p:cTn id="80" presetID="6" presetClass="emph" presetSubtype="0" fill="hold" grpId="1" nodeType="withEffect">
                                  <p:stCondLst>
                                    <p:cond delay="1700"/>
                                  </p:stCondLst>
                                  <p:childTnLst>
                                    <p:animScale>
                                      <p:cBhvr>
                                        <p:cTn id="81" dur="500" fill="hold"/>
                                        <p:tgtEl>
                                          <p:spTgt spid="19"/>
                                        </p:tgtEl>
                                      </p:cBhvr>
                                      <p:by x="150000" y="150000"/>
                                    </p:animScale>
                                  </p:childTnLst>
                                </p:cTn>
                              </p:par>
                              <p:par>
                                <p:cTn id="82" presetID="6" presetClass="emph" presetSubtype="0" fill="hold" grpId="1" nodeType="withEffect">
                                  <p:stCondLst>
                                    <p:cond delay="2000"/>
                                  </p:stCondLst>
                                  <p:childTnLst>
                                    <p:animScale>
                                      <p:cBhvr>
                                        <p:cTn id="83" dur="500" fill="hold"/>
                                        <p:tgtEl>
                                          <p:spTgt spid="24"/>
                                        </p:tgtEl>
                                      </p:cBhvr>
                                      <p:by x="150000" y="150000"/>
                                    </p:animScale>
                                  </p:childTnLst>
                                </p:cTn>
                              </p:par>
                              <p:par>
                                <p:cTn id="84" presetID="6" presetClass="emph" presetSubtype="0" fill="hold" grpId="1" nodeType="withEffect">
                                  <p:stCondLst>
                                    <p:cond delay="2200"/>
                                  </p:stCondLst>
                                  <p:childTnLst>
                                    <p:animScale>
                                      <p:cBhvr>
                                        <p:cTn id="85" dur="500" fill="hold"/>
                                        <p:tgtEl>
                                          <p:spTgt spid="25"/>
                                        </p:tgtEl>
                                      </p:cBhvr>
                                      <p:by x="150000" y="150000"/>
                                    </p:animScale>
                                  </p:childTnLst>
                                </p:cTn>
                              </p:par>
                              <p:par>
                                <p:cTn id="86" presetID="6" presetClass="emph" presetSubtype="0" fill="hold" grpId="1"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grpId="1" nodeType="afterEffect">
                                  <p:stCondLst>
                                    <p:cond delay="0"/>
                                  </p:stCondLst>
                                  <p:childTnLst>
                                    <p:animScale>
                                      <p:cBhvr>
                                        <p:cTn id="90" dur="500" fill="hold"/>
                                        <p:tgtEl>
                                          <p:spTgt spid="16"/>
                                        </p:tgtEl>
                                      </p:cBhvr>
                                      <p:by x="150000" y="150000"/>
                                    </p:animScale>
                                  </p:childTnLst>
                                </p:cTn>
                              </p:par>
                              <p:par>
                                <p:cTn id="91" presetID="6" presetClass="emph" presetSubtype="0" fill="hold" grpId="1" nodeType="withEffect">
                                  <p:stCondLst>
                                    <p:cond delay="400"/>
                                  </p:stCondLst>
                                  <p:childTnLst>
                                    <p:animScale>
                                      <p:cBhvr>
                                        <p:cTn id="92" dur="500" fill="hold"/>
                                        <p:tgtEl>
                                          <p:spTgt spid="27"/>
                                        </p:tgtEl>
                                      </p:cBhvr>
                                      <p:by x="150000" y="150000"/>
                                    </p:animScale>
                                  </p:childTnLst>
                                </p:cTn>
                              </p:par>
                              <p:par>
                                <p:cTn id="93" presetID="6" presetClass="emph" presetSubtype="0" fill="hold" grpId="1" nodeType="withEffect">
                                  <p:stCondLst>
                                    <p:cond delay="800"/>
                                  </p:stCondLst>
                                  <p:childTnLst>
                                    <p:animScale>
                                      <p:cBhvr>
                                        <p:cTn id="94" dur="500" fill="hold"/>
                                        <p:tgtEl>
                                          <p:spTgt spid="28"/>
                                        </p:tgtEl>
                                      </p:cBhvr>
                                      <p:by x="150000" y="150000"/>
                                    </p:animScale>
                                  </p:childTnLst>
                                </p:cTn>
                              </p:par>
                              <p:par>
                                <p:cTn id="95" presetID="6" presetClass="emph" presetSubtype="0" fill="hold" grpId="1" nodeType="withEffect">
                                  <p:stCondLst>
                                    <p:cond delay="1100"/>
                                  </p:stCondLst>
                                  <p:childTnLst>
                                    <p:animScale>
                                      <p:cBhvr>
                                        <p:cTn id="96" dur="500" fill="hold"/>
                                        <p:tgtEl>
                                          <p:spTgt spid="2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23113" y="65088"/>
            <a:ext cx="2020887" cy="6457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55688" y="65088"/>
            <a:ext cx="5915025" cy="6457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Rectangle 1642"/>
          <p:cNvSpPr>
            <a:spLocks noChangeArrowheads="1"/>
          </p:cNvSpPr>
          <p:nvPr/>
        </p:nvSpPr>
        <p:spPr bwMode="gray">
          <a:xfrm>
            <a:off x="3084513" y="0"/>
            <a:ext cx="1417638" cy="6858000"/>
          </a:xfrm>
          <a:prstGeom prst="rect">
            <a:avLst/>
          </a:prstGeom>
          <a:solidFill>
            <a:schemeClr val="accent2">
              <a:alpha val="7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Rectangle 1634"/>
          <p:cNvSpPr>
            <a:spLocks noChangeArrowheads="1"/>
          </p:cNvSpPr>
          <p:nvPr/>
        </p:nvSpPr>
        <p:spPr bwMode="gray">
          <a:xfrm>
            <a:off x="0" y="0"/>
            <a:ext cx="3152775" cy="6858000"/>
          </a:xfrm>
          <a:prstGeom prst="rect">
            <a:avLst/>
          </a:prstGeom>
          <a:solidFill>
            <a:srgbClr val="6699FF"/>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Rectangle 1596"/>
          <p:cNvSpPr>
            <a:spLocks noChangeArrowheads="1"/>
          </p:cNvSpPr>
          <p:nvPr/>
        </p:nvSpPr>
        <p:spPr bwMode="gray">
          <a:xfrm>
            <a:off x="6902450" y="0"/>
            <a:ext cx="303213" cy="6858000"/>
          </a:xfrm>
          <a:prstGeom prst="rect">
            <a:avLst/>
          </a:prstGeom>
          <a:solidFill>
            <a:schemeClr val="accent2">
              <a:alpha val="3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Rectangle 1597"/>
          <p:cNvSpPr>
            <a:spLocks noChangeArrowheads="1"/>
          </p:cNvSpPr>
          <p:nvPr/>
        </p:nvSpPr>
        <p:spPr bwMode="gray">
          <a:xfrm>
            <a:off x="7158038" y="0"/>
            <a:ext cx="227013" cy="6858000"/>
          </a:xfrm>
          <a:prstGeom prst="rect">
            <a:avLst/>
          </a:prstGeom>
          <a:solidFill>
            <a:schemeClr val="accent2">
              <a:alpha val="2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Rectangle 1592"/>
          <p:cNvSpPr>
            <a:spLocks noChangeArrowheads="1"/>
          </p:cNvSpPr>
          <p:nvPr/>
        </p:nvSpPr>
        <p:spPr bwMode="gray">
          <a:xfrm>
            <a:off x="4375150" y="0"/>
            <a:ext cx="1060450" cy="6858000"/>
          </a:xfrm>
          <a:prstGeom prst="rect">
            <a:avLst/>
          </a:prstGeom>
          <a:solidFill>
            <a:srgbClr val="6699FF">
              <a:alpha val="64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Rectangle 1593"/>
          <p:cNvSpPr>
            <a:spLocks noChangeArrowheads="1"/>
          </p:cNvSpPr>
          <p:nvPr/>
        </p:nvSpPr>
        <p:spPr bwMode="gray">
          <a:xfrm>
            <a:off x="5359400" y="-17462"/>
            <a:ext cx="728663" cy="6938963"/>
          </a:xfrm>
          <a:prstGeom prst="rect">
            <a:avLst/>
          </a:prstGeom>
          <a:solidFill>
            <a:srgbClr val="6699FF">
              <a:alpha val="53999"/>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Rectangle 1594"/>
          <p:cNvSpPr>
            <a:spLocks noChangeArrowheads="1"/>
          </p:cNvSpPr>
          <p:nvPr/>
        </p:nvSpPr>
        <p:spPr bwMode="gray">
          <a:xfrm>
            <a:off x="6018213" y="0"/>
            <a:ext cx="547688" cy="6938963"/>
          </a:xfrm>
          <a:prstGeom prst="rect">
            <a:avLst/>
          </a:prstGeom>
          <a:solidFill>
            <a:srgbClr val="6699FF">
              <a:alpha val="4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Rectangle 1595"/>
          <p:cNvSpPr>
            <a:spLocks noChangeArrowheads="1"/>
          </p:cNvSpPr>
          <p:nvPr/>
        </p:nvSpPr>
        <p:spPr bwMode="gray">
          <a:xfrm>
            <a:off x="6516688" y="0"/>
            <a:ext cx="446088" cy="6858000"/>
          </a:xfrm>
          <a:prstGeom prst="rect">
            <a:avLst/>
          </a:prstGeom>
          <a:solidFill>
            <a:srgbClr val="6699FF">
              <a:alpha val="3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 name="Rectangle 1622"/>
          <p:cNvSpPr>
            <a:spLocks noChangeArrowheads="1"/>
          </p:cNvSpPr>
          <p:nvPr/>
        </p:nvSpPr>
        <p:spPr bwMode="gray">
          <a:xfrm>
            <a:off x="7339013" y="0"/>
            <a:ext cx="136525" cy="6858000"/>
          </a:xfrm>
          <a:prstGeom prst="rect">
            <a:avLst/>
          </a:prstGeom>
          <a:solidFill>
            <a:schemeClr val="accent2">
              <a:alpha val="14999"/>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Rectangle 1623"/>
          <p:cNvSpPr>
            <a:spLocks noChangeArrowheads="1"/>
          </p:cNvSpPr>
          <p:nvPr/>
        </p:nvSpPr>
        <p:spPr bwMode="gray">
          <a:xfrm>
            <a:off x="8366125" y="0"/>
            <a:ext cx="344488" cy="6858000"/>
          </a:xfrm>
          <a:prstGeom prst="rect">
            <a:avLst/>
          </a:prstGeom>
          <a:solidFill>
            <a:schemeClr val="accent2">
              <a:alpha val="23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Rectangle 1624"/>
          <p:cNvSpPr>
            <a:spLocks noChangeArrowheads="1"/>
          </p:cNvSpPr>
          <p:nvPr/>
        </p:nvSpPr>
        <p:spPr bwMode="gray">
          <a:xfrm>
            <a:off x="8669338" y="0"/>
            <a:ext cx="474663" cy="6858000"/>
          </a:xfrm>
          <a:prstGeom prst="rect">
            <a:avLst/>
          </a:prstGeom>
          <a:solidFill>
            <a:schemeClr val="accent2">
              <a:alpha val="28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Rectangle 1643"/>
          <p:cNvSpPr>
            <a:spLocks noChangeArrowheads="1"/>
          </p:cNvSpPr>
          <p:nvPr/>
        </p:nvSpPr>
        <p:spPr bwMode="gray">
          <a:xfrm>
            <a:off x="7953375" y="4763"/>
            <a:ext cx="136525" cy="6858000"/>
          </a:xfrm>
          <a:prstGeom prst="rect">
            <a:avLst/>
          </a:prstGeom>
          <a:solidFill>
            <a:schemeClr val="accent2">
              <a:alpha val="6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Rectangle 1644"/>
          <p:cNvSpPr>
            <a:spLocks noChangeArrowheads="1"/>
          </p:cNvSpPr>
          <p:nvPr/>
        </p:nvSpPr>
        <p:spPr bwMode="gray">
          <a:xfrm>
            <a:off x="8058150" y="0"/>
            <a:ext cx="168275" cy="6858000"/>
          </a:xfrm>
          <a:prstGeom prst="rect">
            <a:avLst/>
          </a:prstGeom>
          <a:solidFill>
            <a:schemeClr val="accent2">
              <a:alpha val="12000"/>
            </a:schemeClr>
          </a:solidFill>
          <a:ln w="28575" algn="ctr">
            <a:solidFill>
              <a:schemeClr val="bg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Rectangle 1645"/>
          <p:cNvSpPr>
            <a:spLocks noChangeArrowheads="1"/>
          </p:cNvSpPr>
          <p:nvPr/>
        </p:nvSpPr>
        <p:spPr bwMode="gray">
          <a:xfrm>
            <a:off x="8177213" y="0"/>
            <a:ext cx="230188" cy="6858000"/>
          </a:xfrm>
          <a:prstGeom prst="rect">
            <a:avLst/>
          </a:prstGeom>
          <a:solidFill>
            <a:schemeClr val="accent2">
              <a:alpha val="17999"/>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6847" name="Rectangle 1647"/>
          <p:cNvSpPr>
            <a:spLocks noGrp="1" noChangeArrowheads="1"/>
          </p:cNvSpPr>
          <p:nvPr>
            <p:ph type="ctrTitle" sz="quarter" hasCustomPrompt="1"/>
          </p:nvPr>
        </p:nvSpPr>
        <p:spPr bwMode="gray">
          <a:xfrm>
            <a:off x="1787525" y="1314450"/>
            <a:ext cx="7131050" cy="1470025"/>
          </a:xfrm>
        </p:spPr>
        <p:txBody>
          <a:bodyPr/>
          <a:lstStyle>
            <a:lvl1pPr algn="ctr">
              <a:defRPr sz="4400"/>
            </a:lvl1pPr>
          </a:lstStyle>
          <a:p>
            <a:r>
              <a:rPr lang="zh-CN" altLang="en-US"/>
              <a:t>酒店职业英语课程教学标准</a:t>
            </a:r>
            <a:endParaRPr lang="zh-CN" altLang="en-US"/>
          </a:p>
        </p:txBody>
      </p:sp>
      <p:sp>
        <p:nvSpPr>
          <p:cNvPr id="436848" name="Rectangle 1648"/>
          <p:cNvSpPr>
            <a:spLocks noGrp="1" noChangeArrowheads="1"/>
          </p:cNvSpPr>
          <p:nvPr>
            <p:ph type="subTitle" sz="quarter" idx="1"/>
          </p:nvPr>
        </p:nvSpPr>
        <p:spPr bwMode="gray">
          <a:xfrm>
            <a:off x="3649663" y="3317875"/>
            <a:ext cx="5140325" cy="1139825"/>
          </a:xfrm>
        </p:spPr>
        <p:txBody>
          <a:bodyPr/>
          <a:lstStyle>
            <a:lvl1pPr marL="0" indent="0" algn="ctr">
              <a:buFont typeface="Wingdings" panose="05000000000000000000" pitchFamily="2" charset="2"/>
              <a:buNone/>
              <a:defRPr sz="2000" b="0">
                <a:solidFill>
                  <a:schemeClr val="tx1"/>
                </a:solidFill>
              </a:defRPr>
            </a:lvl1pPr>
          </a:lstStyle>
          <a:p>
            <a:endParaRPr lang="zh-CN" altLang="en-US"/>
          </a:p>
        </p:txBody>
      </p:sp>
      <p:sp>
        <p:nvSpPr>
          <p:cNvPr id="30" name="Rectangle 1650"/>
          <p:cNvSpPr>
            <a:spLocks noGrp="1" noChangeArrowheads="1"/>
          </p:cNvSpPr>
          <p:nvPr>
            <p:ph type="ftr" sz="quarter" idx="3"/>
          </p:nvPr>
        </p:nvSpPr>
        <p:spPr bwMode="gray">
          <a:xfrm>
            <a:off x="3552825" y="6534150"/>
            <a:ext cx="2895600" cy="234950"/>
          </a:xfrm>
          <a:prstGeom prst="rect">
            <a:avLst/>
          </a:prstGeom>
          <a:ln>
            <a:miter lim="800000"/>
          </a:ln>
        </p:spPr>
        <p:txBody>
          <a:bodyPr vert="horz" wrap="square" lIns="91440" tIns="45720" rIns="91440" bIns="45720" numCol="1" anchor="t" anchorCtr="0" compatLnSpc="1"/>
          <a:lstStyle>
            <a:lvl1pPr>
              <a:defRPr sz="1200">
                <a:solidFill>
                  <a:schemeClr val="tx1"/>
                </a:solidFill>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Rectangle 1649"/>
          <p:cNvSpPr>
            <a:spLocks noGrp="1" noChangeArrowheads="1"/>
          </p:cNvSpPr>
          <p:nvPr>
            <p:ph type="dt" sz="quarter" idx="2"/>
          </p:nvPr>
        </p:nvSpPr>
        <p:spPr bwMode="gray">
          <a:xfrm>
            <a:off x="6900863" y="6526213"/>
            <a:ext cx="2133600" cy="274638"/>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Rectangle 1651"/>
          <p:cNvSpPr>
            <a:spLocks noGrp="1" noChangeArrowheads="1"/>
          </p:cNvSpPr>
          <p:nvPr>
            <p:ph type="sldNum" sz="quarter" idx="4"/>
          </p:nvPr>
        </p:nvSpPr>
        <p:spPr bwMode="gray">
          <a:xfrm>
            <a:off x="3011488" y="6527800"/>
            <a:ext cx="373063" cy="234950"/>
          </a:xfrm>
          <a:prstGeom prst="rect">
            <a:avLst/>
          </a:prstGeom>
          <a:ln>
            <a:miter lim="800000"/>
          </a:ln>
        </p:spPr>
        <p:txBody>
          <a:bodyPr vert="horz" wrap="square" lIns="91440" tIns="45720" rIns="91440" bIns="45720" numCol="1" anchor="t" anchorCtr="0" compatLnSpc="1"/>
          <a:p>
            <a:pPr algn="r">
              <a:buNone/>
            </a:pPr>
            <a:fld id="{9A0DB2DC-4C9A-4742-B13C-FB6460FD3503}" type="slidenum">
              <a:rPr lang="zh-CN" altLang="en-US" dirty="0">
                <a:ea typeface="宋体" panose="02010600030101010101" pitchFamily="2" charset="-122"/>
              </a:rPr>
            </a:fld>
            <a:endParaRPr lang="zh-CN" altLang="en-US"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1" fill="hold" grpId="0" nodeType="withEffect">
                                  <p:stCondLst>
                                    <p:cond delay="20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grpId="0" nodeType="withEffect">
                                  <p:stCondLst>
                                    <p:cond delay="80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par>
                                <p:cTn id="17" presetID="47" presetClass="entr" presetSubtype="0" fill="hold" grpId="0" nodeType="withEffect">
                                  <p:stCondLst>
                                    <p:cond delay="11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15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19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2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26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260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anim calcmode="lin" valueType="num">
                                      <p:cBhvr>
                                        <p:cTn id="45" dur="500" fill="hold"/>
                                        <p:tgtEl>
                                          <p:spTgt spid="28"/>
                                        </p:tgtEl>
                                        <p:attrNameLst>
                                          <p:attrName>ppt_x</p:attrName>
                                        </p:attrNameLst>
                                      </p:cBhvr>
                                      <p:tavLst>
                                        <p:tav tm="0">
                                          <p:val>
                                            <p:strVal val="#ppt_x"/>
                                          </p:val>
                                        </p:tav>
                                        <p:tav tm="100000">
                                          <p:val>
                                            <p:strVal val="#ppt_x"/>
                                          </p:val>
                                        </p:tav>
                                      </p:tavLst>
                                    </p:anim>
                                    <p:anim calcmode="lin" valueType="num">
                                      <p:cBhvr>
                                        <p:cTn id="46" dur="500" fill="hold"/>
                                        <p:tgtEl>
                                          <p:spTgt spid="2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2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anim calcmode="lin" valueType="num">
                                      <p:cBhvr>
                                        <p:cTn id="50" dur="500" fill="hold"/>
                                        <p:tgtEl>
                                          <p:spTgt spid="27"/>
                                        </p:tgtEl>
                                        <p:attrNameLst>
                                          <p:attrName>ppt_x</p:attrName>
                                        </p:attrNameLst>
                                      </p:cBhvr>
                                      <p:tavLst>
                                        <p:tav tm="0">
                                          <p:val>
                                            <p:strVal val="#ppt_x"/>
                                          </p:val>
                                        </p:tav>
                                        <p:tav tm="100000">
                                          <p:val>
                                            <p:strVal val="#ppt_x"/>
                                          </p:val>
                                        </p:tav>
                                      </p:tavLst>
                                    </p:anim>
                                    <p:anim calcmode="lin" valueType="num">
                                      <p:cBhvr>
                                        <p:cTn id="51" dur="500" fill="hold"/>
                                        <p:tgtEl>
                                          <p:spTgt spid="2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240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anim calcmode="lin" valueType="num">
                                      <p:cBhvr>
                                        <p:cTn id="55" dur="500" fill="hold"/>
                                        <p:tgtEl>
                                          <p:spTgt spid="29"/>
                                        </p:tgtEl>
                                        <p:attrNameLst>
                                          <p:attrName>ppt_x</p:attrName>
                                        </p:attrNameLst>
                                      </p:cBhvr>
                                      <p:tavLst>
                                        <p:tav tm="0">
                                          <p:val>
                                            <p:strVal val="#ppt_x"/>
                                          </p:val>
                                        </p:tav>
                                        <p:tav tm="100000">
                                          <p:val>
                                            <p:strVal val="#ppt_x"/>
                                          </p:val>
                                        </p:tav>
                                      </p:tavLst>
                                    </p:anim>
                                    <p:anim calcmode="lin" valueType="num">
                                      <p:cBhvr>
                                        <p:cTn id="56" dur="500" fill="hold"/>
                                        <p:tgtEl>
                                          <p:spTgt spid="29"/>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200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5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18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childTnLst>
                          </p:cTn>
                        </p:par>
                        <p:par>
                          <p:cTn id="67" fill="hold">
                            <p:stCondLst>
                              <p:cond delay="500"/>
                            </p:stCondLst>
                            <p:childTnLst>
                              <p:par>
                                <p:cTn id="68" presetID="6" presetClass="emph" presetSubtype="0" fill="hold" grpId="1" nodeType="afterEffect">
                                  <p:stCondLst>
                                    <p:cond delay="0"/>
                                  </p:stCondLst>
                                  <p:childTnLst>
                                    <p:animScale>
                                      <p:cBhvr>
                                        <p:cTn id="69" dur="500" fill="hold"/>
                                        <p:tgtEl>
                                          <p:spTgt spid="17"/>
                                        </p:tgtEl>
                                      </p:cBhvr>
                                      <p:by x="150000" y="150000"/>
                                    </p:animScale>
                                  </p:childTnLst>
                                </p:cTn>
                              </p:par>
                              <p:par>
                                <p:cTn id="70" presetID="6" presetClass="emph" presetSubtype="0" fill="hold" grpId="1" nodeType="withEffect">
                                  <p:stCondLst>
                                    <p:cond delay="200"/>
                                  </p:stCondLst>
                                  <p:childTnLst>
                                    <p:animScale>
                                      <p:cBhvr>
                                        <p:cTn id="71" dur="500" fill="hold"/>
                                        <p:tgtEl>
                                          <p:spTgt spid="20"/>
                                        </p:tgtEl>
                                      </p:cBhvr>
                                      <p:by x="150000" y="150000"/>
                                    </p:animScale>
                                  </p:childTnLst>
                                </p:cTn>
                              </p:par>
                              <p:par>
                                <p:cTn id="72" presetID="6" presetClass="emph" presetSubtype="0" fill="hold" grpId="1" nodeType="withEffect">
                                  <p:stCondLst>
                                    <p:cond delay="400"/>
                                  </p:stCondLst>
                                  <p:childTnLst>
                                    <p:animScale>
                                      <p:cBhvr>
                                        <p:cTn id="73" dur="500" fill="hold"/>
                                        <p:tgtEl>
                                          <p:spTgt spid="21"/>
                                        </p:tgtEl>
                                      </p:cBhvr>
                                      <p:by x="150000" y="150000"/>
                                    </p:animScale>
                                  </p:childTnLst>
                                </p:cTn>
                              </p:par>
                              <p:par>
                                <p:cTn id="74" presetID="6" presetClass="emph" presetSubtype="0" fill="hold" grpId="1" nodeType="withEffect">
                                  <p:stCondLst>
                                    <p:cond delay="800"/>
                                  </p:stCondLst>
                                  <p:childTnLst>
                                    <p:animScale>
                                      <p:cBhvr>
                                        <p:cTn id="75" dur="500" fill="hold"/>
                                        <p:tgtEl>
                                          <p:spTgt spid="22"/>
                                        </p:tgtEl>
                                      </p:cBhvr>
                                      <p:by x="150000" y="150000"/>
                                    </p:animScale>
                                  </p:childTnLst>
                                </p:cTn>
                              </p:par>
                              <p:par>
                                <p:cTn id="76" presetID="6" presetClass="emph" presetSubtype="0" fill="hold" grpId="1" nodeType="withEffect">
                                  <p:stCondLst>
                                    <p:cond delay="1100"/>
                                  </p:stCondLst>
                                  <p:childTnLst>
                                    <p:animScale>
                                      <p:cBhvr>
                                        <p:cTn id="77" dur="500" fill="hold"/>
                                        <p:tgtEl>
                                          <p:spTgt spid="23"/>
                                        </p:tgtEl>
                                      </p:cBhvr>
                                      <p:by x="150000" y="150000"/>
                                    </p:animScale>
                                  </p:childTnLst>
                                </p:cTn>
                              </p:par>
                              <p:par>
                                <p:cTn id="78" presetID="6" presetClass="emph" presetSubtype="0" fill="hold" grpId="1" nodeType="withEffect">
                                  <p:stCondLst>
                                    <p:cond delay="1400"/>
                                  </p:stCondLst>
                                  <p:childTnLst>
                                    <p:animScale>
                                      <p:cBhvr>
                                        <p:cTn id="79" dur="500" fill="hold"/>
                                        <p:tgtEl>
                                          <p:spTgt spid="18"/>
                                        </p:tgtEl>
                                      </p:cBhvr>
                                      <p:by x="150000" y="150000"/>
                                    </p:animScale>
                                  </p:childTnLst>
                                </p:cTn>
                              </p:par>
                              <p:par>
                                <p:cTn id="80" presetID="6" presetClass="emph" presetSubtype="0" fill="hold" grpId="1" nodeType="withEffect">
                                  <p:stCondLst>
                                    <p:cond delay="1700"/>
                                  </p:stCondLst>
                                  <p:childTnLst>
                                    <p:animScale>
                                      <p:cBhvr>
                                        <p:cTn id="81" dur="500" fill="hold"/>
                                        <p:tgtEl>
                                          <p:spTgt spid="19"/>
                                        </p:tgtEl>
                                      </p:cBhvr>
                                      <p:by x="150000" y="150000"/>
                                    </p:animScale>
                                  </p:childTnLst>
                                </p:cTn>
                              </p:par>
                              <p:par>
                                <p:cTn id="82" presetID="6" presetClass="emph" presetSubtype="0" fill="hold" grpId="1" nodeType="withEffect">
                                  <p:stCondLst>
                                    <p:cond delay="2000"/>
                                  </p:stCondLst>
                                  <p:childTnLst>
                                    <p:animScale>
                                      <p:cBhvr>
                                        <p:cTn id="83" dur="500" fill="hold"/>
                                        <p:tgtEl>
                                          <p:spTgt spid="24"/>
                                        </p:tgtEl>
                                      </p:cBhvr>
                                      <p:by x="150000" y="150000"/>
                                    </p:animScale>
                                  </p:childTnLst>
                                </p:cTn>
                              </p:par>
                              <p:par>
                                <p:cTn id="84" presetID="6" presetClass="emph" presetSubtype="0" fill="hold" grpId="1" nodeType="withEffect">
                                  <p:stCondLst>
                                    <p:cond delay="2200"/>
                                  </p:stCondLst>
                                  <p:childTnLst>
                                    <p:animScale>
                                      <p:cBhvr>
                                        <p:cTn id="85" dur="500" fill="hold"/>
                                        <p:tgtEl>
                                          <p:spTgt spid="25"/>
                                        </p:tgtEl>
                                      </p:cBhvr>
                                      <p:by x="150000" y="150000"/>
                                    </p:animScale>
                                  </p:childTnLst>
                                </p:cTn>
                              </p:par>
                              <p:par>
                                <p:cTn id="86" presetID="6" presetClass="emph" presetSubtype="0" fill="hold" grpId="1" nodeType="withEffect">
                                  <p:stCondLst>
                                    <p:cond delay="2300"/>
                                  </p:stCondLst>
                                  <p:childTnLst>
                                    <p:animScale>
                                      <p:cBhvr>
                                        <p:cTn id="87" dur="500" fill="hold"/>
                                        <p:tgtEl>
                                          <p:spTgt spid="26"/>
                                        </p:tgtEl>
                                      </p:cBhvr>
                                      <p:by x="150000" y="150000"/>
                                    </p:animScale>
                                  </p:childTnLst>
                                </p:cTn>
                              </p:par>
                            </p:childTnLst>
                          </p:cTn>
                        </p:par>
                        <p:par>
                          <p:cTn id="88" fill="hold">
                            <p:stCondLst>
                              <p:cond delay="1000"/>
                            </p:stCondLst>
                            <p:childTnLst>
                              <p:par>
                                <p:cTn id="89" presetID="6" presetClass="emph" presetSubtype="0" fill="hold" grpId="1" nodeType="afterEffect">
                                  <p:stCondLst>
                                    <p:cond delay="0"/>
                                  </p:stCondLst>
                                  <p:childTnLst>
                                    <p:animScale>
                                      <p:cBhvr>
                                        <p:cTn id="90" dur="500" fill="hold"/>
                                        <p:tgtEl>
                                          <p:spTgt spid="16"/>
                                        </p:tgtEl>
                                      </p:cBhvr>
                                      <p:by x="150000" y="150000"/>
                                    </p:animScale>
                                  </p:childTnLst>
                                </p:cTn>
                              </p:par>
                              <p:par>
                                <p:cTn id="91" presetID="6" presetClass="emph" presetSubtype="0" fill="hold" grpId="1" nodeType="withEffect">
                                  <p:stCondLst>
                                    <p:cond delay="400"/>
                                  </p:stCondLst>
                                  <p:childTnLst>
                                    <p:animScale>
                                      <p:cBhvr>
                                        <p:cTn id="92" dur="500" fill="hold"/>
                                        <p:tgtEl>
                                          <p:spTgt spid="27"/>
                                        </p:tgtEl>
                                      </p:cBhvr>
                                      <p:by x="150000" y="150000"/>
                                    </p:animScale>
                                  </p:childTnLst>
                                </p:cTn>
                              </p:par>
                              <p:par>
                                <p:cTn id="93" presetID="6" presetClass="emph" presetSubtype="0" fill="hold" grpId="1" nodeType="withEffect">
                                  <p:stCondLst>
                                    <p:cond delay="800"/>
                                  </p:stCondLst>
                                  <p:childTnLst>
                                    <p:animScale>
                                      <p:cBhvr>
                                        <p:cTn id="94" dur="500" fill="hold"/>
                                        <p:tgtEl>
                                          <p:spTgt spid="28"/>
                                        </p:tgtEl>
                                      </p:cBhvr>
                                      <p:by x="150000" y="150000"/>
                                    </p:animScale>
                                  </p:childTnLst>
                                </p:cTn>
                              </p:par>
                              <p:par>
                                <p:cTn id="95" presetID="6" presetClass="emph" presetSubtype="0" fill="hold" grpId="1" nodeType="withEffect">
                                  <p:stCondLst>
                                    <p:cond delay="1100"/>
                                  </p:stCondLst>
                                  <p:childTnLst>
                                    <p:animScale>
                                      <p:cBhvr>
                                        <p:cTn id="96" dur="500" fill="hold"/>
                                        <p:tgtEl>
                                          <p:spTgt spid="2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1" grpId="0" bldLvl="0" animBg="1"/>
      <p:bldP spid="21" grpId="1" bldLvl="0" animBg="1"/>
      <p:bldP spid="22" grpId="0" bldLvl="0" animBg="1"/>
      <p:bldP spid="22" grpId="1" bldLvl="0" animBg="1"/>
      <p:bldP spid="23" grpId="0" bldLvl="0" animBg="1"/>
      <p:bldP spid="23" grpId="1" bldLvl="0" animBg="1"/>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1162050"/>
            <a:ext cx="3903662" cy="5360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38750" y="1162050"/>
            <a:ext cx="3905250" cy="5360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0" cap="none" spc="0" normalizeH="0" baseline="0" noProof="0" smtClean="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23113" y="65088"/>
            <a:ext cx="2020887" cy="6457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55688" y="65088"/>
            <a:ext cx="5915025" cy="6457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1162050"/>
            <a:ext cx="3903662" cy="5360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38750" y="1162050"/>
            <a:ext cx="3905250" cy="5360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Pct val="85000"/>
              <a:buFont typeface="Wingdings" panose="05000000000000000000" pitchFamily="2" charset="2"/>
              <a:buNone/>
              <a:defRPr/>
            </a:pPr>
            <a:endParaRPr kumimoji="0" lang="zh-CN" altLang="en-US" sz="3200" b="1" i="0" u="none" strike="noStrike" kern="0" cap="none" spc="0" normalizeH="0" baseline="0" noProof="0" smtClean="0">
              <a:ln>
                <a:noFill/>
              </a:ln>
              <a:solidFill>
                <a:schemeClr val="accent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51019" name="Line 491"/>
          <p:cNvSpPr>
            <a:spLocks noChangeShapeType="1"/>
          </p:cNvSpPr>
          <p:nvPr/>
        </p:nvSpPr>
        <p:spPr bwMode="auto">
          <a:xfrm>
            <a:off x="1101725" y="1000125"/>
            <a:ext cx="7834313" cy="0"/>
          </a:xfrm>
          <a:prstGeom prst="line">
            <a:avLst/>
          </a:prstGeom>
          <a:noFill/>
          <a:ln w="12700">
            <a:solidFill>
              <a:schemeClr val="hlink"/>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51002" name="Rectangle 474"/>
          <p:cNvSpPr>
            <a:spLocks noChangeArrowheads="1"/>
          </p:cNvSpPr>
          <p:nvPr/>
        </p:nvSpPr>
        <p:spPr bwMode="gray">
          <a:xfrm>
            <a:off x="269875" y="0"/>
            <a:ext cx="284163" cy="6889750"/>
          </a:xfrm>
          <a:prstGeom prst="rect">
            <a:avLst/>
          </a:prstGeom>
          <a:solidFill>
            <a:schemeClr val="accent1">
              <a:alpha val="8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Rectangle 475"/>
          <p:cNvSpPr>
            <a:spLocks noChangeArrowheads="1"/>
          </p:cNvSpPr>
          <p:nvPr/>
        </p:nvSpPr>
        <p:spPr bwMode="gray">
          <a:xfrm>
            <a:off x="0" y="0"/>
            <a:ext cx="330200" cy="6858000"/>
          </a:xfrm>
          <a:prstGeom prst="rect">
            <a:avLst/>
          </a:prstGeom>
          <a:solidFill>
            <a:schemeClr val="accent1"/>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Rectangle 477"/>
          <p:cNvSpPr>
            <a:spLocks noChangeArrowheads="1"/>
          </p:cNvSpPr>
          <p:nvPr/>
        </p:nvSpPr>
        <p:spPr bwMode="gray">
          <a:xfrm>
            <a:off x="749300" y="-14287"/>
            <a:ext cx="71438" cy="6872288"/>
          </a:xfrm>
          <a:prstGeom prst="rect">
            <a:avLst/>
          </a:prstGeom>
          <a:solidFill>
            <a:schemeClr val="accent2">
              <a:alpha val="2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Rectangle 479"/>
          <p:cNvSpPr>
            <a:spLocks noChangeArrowheads="1"/>
          </p:cNvSpPr>
          <p:nvPr/>
        </p:nvSpPr>
        <p:spPr bwMode="gray">
          <a:xfrm>
            <a:off x="533400" y="0"/>
            <a:ext cx="168275" cy="6865938"/>
          </a:xfrm>
          <a:prstGeom prst="rect">
            <a:avLst/>
          </a:prstGeom>
          <a:solidFill>
            <a:srgbClr val="FF66FF">
              <a:alpha val="53999"/>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Rectangle 481"/>
          <p:cNvSpPr>
            <a:spLocks noChangeArrowheads="1"/>
          </p:cNvSpPr>
          <p:nvPr/>
        </p:nvSpPr>
        <p:spPr bwMode="gray">
          <a:xfrm>
            <a:off x="674688" y="0"/>
            <a:ext cx="114300" cy="6872288"/>
          </a:xfrm>
          <a:prstGeom prst="rect">
            <a:avLst/>
          </a:prstGeom>
          <a:solidFill>
            <a:srgbClr val="FF99CC">
              <a:alpha val="3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Rectangle 460"/>
          <p:cNvSpPr>
            <a:spLocks noGrp="1"/>
          </p:cNvSpPr>
          <p:nvPr>
            <p:ph type="title"/>
          </p:nvPr>
        </p:nvSpPr>
        <p:spPr>
          <a:xfrm>
            <a:off x="1055688" y="65088"/>
            <a:ext cx="7958137" cy="1011237"/>
          </a:xfrm>
          <a:prstGeom prst="rect">
            <a:avLst/>
          </a:prstGeom>
          <a:noFill/>
          <a:ln w="9525">
            <a:noFill/>
          </a:ln>
        </p:spPr>
        <p:txBody>
          <a:bodyPr anchor="ctr"/>
          <a:p>
            <a:pPr lvl="0"/>
            <a:r>
              <a:rPr lang="zh-CN" altLang="en-US" dirty="0"/>
              <a:t>单击此处编辑母版标题样式</a:t>
            </a:r>
            <a:endParaRPr lang="zh-CN" altLang="en-US" dirty="0"/>
          </a:p>
        </p:txBody>
      </p:sp>
      <p:sp>
        <p:nvSpPr>
          <p:cNvPr id="1033" name="Rectangle 461"/>
          <p:cNvSpPr>
            <a:spLocks noGrp="1"/>
          </p:cNvSpPr>
          <p:nvPr>
            <p:ph type="body" idx="1"/>
          </p:nvPr>
        </p:nvSpPr>
        <p:spPr>
          <a:xfrm>
            <a:off x="1182688" y="1162050"/>
            <a:ext cx="7961312" cy="536098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0990" name="Rectangle 462"/>
          <p:cNvSpPr>
            <a:spLocks noGrp="1" noChangeArrowheads="1"/>
          </p:cNvSpPr>
          <p:nvPr>
            <p:ph type="dt" sz="half" idx="2"/>
          </p:nvPr>
        </p:nvSpPr>
        <p:spPr bwMode="auto">
          <a:xfrm>
            <a:off x="1077913" y="6616700"/>
            <a:ext cx="2133600" cy="241300"/>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Rectangle 463"/>
          <p:cNvSpPr>
            <a:spLocks noGrp="1" noChangeArrowheads="1"/>
          </p:cNvSpPr>
          <p:nvPr>
            <p:ph type="ftr" sz="quarter" idx="3"/>
          </p:nvPr>
        </p:nvSpPr>
        <p:spPr bwMode="auto">
          <a:xfrm>
            <a:off x="5476875" y="6210300"/>
            <a:ext cx="3667125" cy="647700"/>
          </a:xfrm>
          <a:prstGeom prst="rect">
            <a:avLst/>
          </a:prstGeom>
          <a:solidFill>
            <a:srgbClr val="808080"/>
          </a:solidFill>
          <a:ln w="9525">
            <a:noFill/>
            <a:miter lim="800000"/>
          </a:ln>
          <a:effectLst/>
        </p:spPr>
        <p:txBody>
          <a:bodyPr vert="horz" wrap="square" lIns="91440" tIns="45720" rIns="91440" bIns="45720" numCol="1" anchor="t" anchorCtr="0" compatLnSpc="1"/>
          <a:lstStyle>
            <a:lvl1pPr>
              <a:defRPr sz="2000" b="0">
                <a:solidFill>
                  <a:srgbClr val="FF66CC"/>
                </a:solidFill>
                <a:latin typeface="Arial" panose="020B0604020202020204" pitchFamily="34" charset="0"/>
                <a:ea typeface="华文琥珀" panose="0201080004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150992" name="Rectangle 464"/>
          <p:cNvSpPr>
            <a:spLocks noGrp="1" noChangeArrowheads="1"/>
          </p:cNvSpPr>
          <p:nvPr>
            <p:ph type="sldNum" sz="quarter" idx="4"/>
          </p:nvPr>
        </p:nvSpPr>
        <p:spPr bwMode="auto">
          <a:xfrm>
            <a:off x="4187825" y="6616700"/>
            <a:ext cx="661988" cy="241300"/>
          </a:xfrm>
          <a:prstGeom prst="rect">
            <a:avLst/>
          </a:prstGeom>
          <a:noFill/>
          <a:ln w="9525">
            <a:noFill/>
            <a:miter lim="800000"/>
          </a:ln>
          <a:effectLst/>
        </p:spPr>
        <p:txBody>
          <a:bodyPr vert="horz" wrap="square" lIns="91440" tIns="45720" rIns="91440" bIns="45720" numCol="1" anchor="t" anchorCtr="0" compatLnSpc="1"/>
          <a:lstStyle>
            <a:lvl1pPr algn="r">
              <a:defRPr sz="1200" b="0">
                <a:ea typeface="宋体" panose="02010600030101010101" pitchFamily="2" charset="-122"/>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51036" name="Oval 508"/>
          <p:cNvSpPr>
            <a:spLocks noChangeArrowheads="1"/>
          </p:cNvSpPr>
          <p:nvPr/>
        </p:nvSpPr>
        <p:spPr bwMode="gray">
          <a:xfrm>
            <a:off x="438150" y="1892300"/>
            <a:ext cx="619125" cy="614363"/>
          </a:xfrm>
          <a:prstGeom prst="ellipse">
            <a:avLst/>
          </a:prstGeom>
          <a:blipFill dpi="0" rotWithShape="1">
            <a:blip r:embed="rId12" cstate="print"/>
            <a:srcRect/>
            <a:stretch>
              <a:fillRect/>
            </a:stretch>
          </a:blipFill>
          <a:ln w="28575"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39" name="Oval 511"/>
          <p:cNvSpPr>
            <a:spLocks noChangeArrowheads="1"/>
          </p:cNvSpPr>
          <p:nvPr/>
        </p:nvSpPr>
        <p:spPr bwMode="gray">
          <a:xfrm>
            <a:off x="454025" y="315913"/>
            <a:ext cx="603250" cy="596900"/>
          </a:xfrm>
          <a:prstGeom prst="ellipse">
            <a:avLst/>
          </a:prstGeom>
          <a:blipFill dpi="0" rotWithShape="1">
            <a:blip r:embed="rId13" cstate="print"/>
            <a:srcRect/>
            <a:stretch>
              <a:fillRect/>
            </a:stretch>
          </a:blipFill>
          <a:ln w="57150"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43" name="Oval 515"/>
          <p:cNvSpPr>
            <a:spLocks noChangeArrowheads="1"/>
          </p:cNvSpPr>
          <p:nvPr/>
        </p:nvSpPr>
        <p:spPr bwMode="gray">
          <a:xfrm>
            <a:off x="430213" y="1128713"/>
            <a:ext cx="603250" cy="593725"/>
          </a:xfrm>
          <a:prstGeom prst="ellipse">
            <a:avLst/>
          </a:prstGeom>
          <a:blipFill dpi="0" rotWithShape="1">
            <a:blip r:embed="rId14" cstate="print"/>
            <a:srcRect/>
            <a:stretch>
              <a:fillRect/>
            </a:stretch>
          </a:blipFill>
          <a:ln w="38100"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grpId="0"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grpId="0"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grpId="0"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grpId="1" nodeType="afterEffect">
                                  <p:stCondLst>
                                    <p:cond delay="0"/>
                                  </p:stCondLst>
                                  <p:childTnLst>
                                    <p:animScale>
                                      <p:cBhvr>
                                        <p:cTn id="29" dur="500" fill="hold"/>
                                        <p:tgtEl>
                                          <p:spTgt spid="151003"/>
                                        </p:tgtEl>
                                      </p:cBhvr>
                                      <p:by x="150000" y="150000"/>
                                    </p:animScale>
                                  </p:childTnLst>
                                </p:cTn>
                              </p:par>
                              <p:par>
                                <p:cTn id="30" presetID="6" presetClass="emph" presetSubtype="0" fill="hold" grpId="1" nodeType="withEffect">
                                  <p:stCondLst>
                                    <p:cond delay="400"/>
                                  </p:stCondLst>
                                  <p:childTnLst>
                                    <p:animScale>
                                      <p:cBhvr>
                                        <p:cTn id="31" dur="500" fill="hold"/>
                                        <p:tgtEl>
                                          <p:spTgt spid="151007"/>
                                        </p:tgtEl>
                                      </p:cBhvr>
                                      <p:by x="150000" y="150000"/>
                                    </p:animScale>
                                  </p:childTnLst>
                                </p:cTn>
                              </p:par>
                              <p:par>
                                <p:cTn id="32" presetID="6" presetClass="emph" presetSubtype="0" fill="hold" grpId="1" nodeType="withEffect">
                                  <p:stCondLst>
                                    <p:cond delay="1100"/>
                                  </p:stCondLst>
                                  <p:childTnLst>
                                    <p:animScale>
                                      <p:cBhvr>
                                        <p:cTn id="33" dur="500" fill="hold"/>
                                        <p:tgtEl>
                                          <p:spTgt spid="151009"/>
                                        </p:tgtEl>
                                      </p:cBhvr>
                                      <p:by x="150000" y="150000"/>
                                    </p:animScale>
                                  </p:childTnLst>
                                </p:cTn>
                              </p:par>
                              <p:par>
                                <p:cTn id="34" presetID="6" presetClass="emph" presetSubtype="0" fill="hold" grpId="1"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grpId="1"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002" grpId="0" animBg="1"/>
      <p:bldP spid="151002" grpId="1" animBg="1"/>
      <p:bldP spid="151003" grpId="0" animBg="1"/>
      <p:bldP spid="151003" grpId="1" animBg="1"/>
      <p:bldP spid="151005" grpId="0" animBg="1"/>
      <p:bldP spid="151005" grpId="1" animBg="1"/>
      <p:bldP spid="151007" grpId="0" animBg="1"/>
      <p:bldP spid="151007" grpId="1" animBg="1"/>
      <p:bldP spid="151009" grpId="0" animBg="1"/>
      <p:bldP spid="151009" grpId="1" animBg="1"/>
      <p:bldP spid="150988" grpId="0"/>
    </p:bldLst>
  </p:timing>
  <p:hf sldNum="0" hdr="0" ftr="0" dt="0"/>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fontAlgn="base">
        <a:spcBef>
          <a:spcPct val="0"/>
        </a:spcBef>
        <a:spcAft>
          <a:spcPct val="0"/>
        </a:spcAft>
        <a:defRPr sz="4000" b="1">
          <a:solidFill>
            <a:schemeClr val="tx2"/>
          </a:solidFill>
          <a:latin typeface="Arial" panose="020B0604020202020204" pitchFamily="34" charset="0"/>
        </a:defRPr>
      </a:lvl6pPr>
      <a:lvl7pPr marL="914400" algn="l" rtl="0" fontAlgn="base">
        <a:spcBef>
          <a:spcPct val="0"/>
        </a:spcBef>
        <a:spcAft>
          <a:spcPct val="0"/>
        </a:spcAft>
        <a:defRPr sz="4000" b="1">
          <a:solidFill>
            <a:schemeClr val="tx2"/>
          </a:solidFill>
          <a:latin typeface="Arial" panose="020B0604020202020204" pitchFamily="34" charset="0"/>
        </a:defRPr>
      </a:lvl7pPr>
      <a:lvl8pPr marL="1371600" algn="l" rtl="0" fontAlgn="base">
        <a:spcBef>
          <a:spcPct val="0"/>
        </a:spcBef>
        <a:spcAft>
          <a:spcPct val="0"/>
        </a:spcAft>
        <a:defRPr sz="4000" b="1">
          <a:solidFill>
            <a:schemeClr val="tx2"/>
          </a:solidFill>
          <a:latin typeface="Arial" panose="020B0604020202020204" pitchFamily="34" charset="0"/>
        </a:defRPr>
      </a:lvl8pPr>
      <a:lvl9pPr marL="1828800" algn="l" rtl="0" fontAlgn="base">
        <a:spcBef>
          <a:spcPct val="0"/>
        </a:spcBef>
        <a:spcAft>
          <a:spcPct val="0"/>
        </a:spcAft>
        <a:defRPr sz="40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vl6pPr marL="2514600" indent="-228600" algn="l" rtl="0" fontAlgn="base">
        <a:spcBef>
          <a:spcPct val="20000"/>
        </a:spcBef>
        <a:spcAft>
          <a:spcPct val="0"/>
        </a:spcAft>
        <a:buClr>
          <a:schemeClr val="accent1"/>
        </a:buClr>
        <a:buSzPct val="85000"/>
        <a:buChar char="•"/>
        <a:defRPr sz="2000">
          <a:solidFill>
            <a:schemeClr val="tx2"/>
          </a:solidFill>
          <a:latin typeface="+mn-lt"/>
        </a:defRPr>
      </a:lvl6pPr>
      <a:lvl7pPr marL="2971800" indent="-228600" algn="l" rtl="0" fontAlgn="base">
        <a:spcBef>
          <a:spcPct val="20000"/>
        </a:spcBef>
        <a:spcAft>
          <a:spcPct val="0"/>
        </a:spcAft>
        <a:buClr>
          <a:schemeClr val="accent1"/>
        </a:buClr>
        <a:buSzPct val="85000"/>
        <a:buChar char="•"/>
        <a:defRPr sz="2000">
          <a:solidFill>
            <a:schemeClr val="tx2"/>
          </a:solidFill>
          <a:latin typeface="+mn-lt"/>
        </a:defRPr>
      </a:lvl7pPr>
      <a:lvl8pPr marL="3429000" indent="-228600" algn="l" rtl="0" fontAlgn="base">
        <a:spcBef>
          <a:spcPct val="20000"/>
        </a:spcBef>
        <a:spcAft>
          <a:spcPct val="0"/>
        </a:spcAft>
        <a:buClr>
          <a:schemeClr val="accent1"/>
        </a:buClr>
        <a:buSzPct val="85000"/>
        <a:buChar char="•"/>
        <a:defRPr sz="2000">
          <a:solidFill>
            <a:schemeClr val="tx2"/>
          </a:solidFill>
          <a:latin typeface="+mn-lt"/>
        </a:defRPr>
      </a:lvl8pPr>
      <a:lvl9pPr marL="3886200" indent="-228600" algn="l" rtl="0" fontAlgn="base">
        <a:spcBef>
          <a:spcPct val="20000"/>
        </a:spcBef>
        <a:spcAft>
          <a:spcPct val="0"/>
        </a:spcAft>
        <a:buClr>
          <a:schemeClr val="accent1"/>
        </a:buClr>
        <a:buSzPct val="85000"/>
        <a:buChar char="•"/>
        <a:defRPr sz="2000">
          <a:solidFill>
            <a:schemeClr val="tx2"/>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51019" name="Line 491"/>
          <p:cNvSpPr>
            <a:spLocks noChangeShapeType="1"/>
          </p:cNvSpPr>
          <p:nvPr/>
        </p:nvSpPr>
        <p:spPr bwMode="auto">
          <a:xfrm>
            <a:off x="1101725" y="1000125"/>
            <a:ext cx="7834313" cy="0"/>
          </a:xfrm>
          <a:prstGeom prst="line">
            <a:avLst/>
          </a:prstGeom>
          <a:noFill/>
          <a:ln w="12700">
            <a:solidFill>
              <a:schemeClr val="hlink"/>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51002" name="Rectangle 474"/>
          <p:cNvSpPr>
            <a:spLocks noChangeArrowheads="1"/>
          </p:cNvSpPr>
          <p:nvPr/>
        </p:nvSpPr>
        <p:spPr bwMode="gray">
          <a:xfrm>
            <a:off x="269875" y="0"/>
            <a:ext cx="284163" cy="6889750"/>
          </a:xfrm>
          <a:prstGeom prst="rect">
            <a:avLst/>
          </a:prstGeom>
          <a:solidFill>
            <a:schemeClr val="accent1">
              <a:alpha val="8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3" name="Rectangle 475"/>
          <p:cNvSpPr>
            <a:spLocks noChangeArrowheads="1"/>
          </p:cNvSpPr>
          <p:nvPr/>
        </p:nvSpPr>
        <p:spPr bwMode="gray">
          <a:xfrm>
            <a:off x="0" y="0"/>
            <a:ext cx="330200" cy="6858000"/>
          </a:xfrm>
          <a:prstGeom prst="rect">
            <a:avLst/>
          </a:prstGeom>
          <a:solidFill>
            <a:schemeClr val="accent1"/>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5" name="Rectangle 477"/>
          <p:cNvSpPr>
            <a:spLocks noChangeArrowheads="1"/>
          </p:cNvSpPr>
          <p:nvPr/>
        </p:nvSpPr>
        <p:spPr bwMode="gray">
          <a:xfrm>
            <a:off x="749300" y="-14287"/>
            <a:ext cx="71438" cy="6872288"/>
          </a:xfrm>
          <a:prstGeom prst="rect">
            <a:avLst/>
          </a:prstGeom>
          <a:solidFill>
            <a:schemeClr val="accent2">
              <a:alpha val="20000"/>
            </a:scheme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7" name="Rectangle 479"/>
          <p:cNvSpPr>
            <a:spLocks noChangeArrowheads="1"/>
          </p:cNvSpPr>
          <p:nvPr/>
        </p:nvSpPr>
        <p:spPr bwMode="gray">
          <a:xfrm>
            <a:off x="533400" y="0"/>
            <a:ext cx="168275" cy="6865938"/>
          </a:xfrm>
          <a:prstGeom prst="rect">
            <a:avLst/>
          </a:prstGeom>
          <a:solidFill>
            <a:srgbClr val="FF66FF">
              <a:alpha val="53999"/>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09" name="Rectangle 481"/>
          <p:cNvSpPr>
            <a:spLocks noChangeArrowheads="1"/>
          </p:cNvSpPr>
          <p:nvPr/>
        </p:nvSpPr>
        <p:spPr bwMode="gray">
          <a:xfrm>
            <a:off x="674688" y="0"/>
            <a:ext cx="114300" cy="6872288"/>
          </a:xfrm>
          <a:prstGeom prst="rect">
            <a:avLst/>
          </a:prstGeom>
          <a:solidFill>
            <a:srgbClr val="FF99CC">
              <a:alpha val="37000"/>
            </a:srgbClr>
          </a:solidFill>
          <a:ln w="28575" algn="ctr">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88" name="Rectangle 460"/>
          <p:cNvSpPr>
            <a:spLocks noGrp="1"/>
          </p:cNvSpPr>
          <p:nvPr>
            <p:ph type="title"/>
          </p:nvPr>
        </p:nvSpPr>
        <p:spPr>
          <a:xfrm>
            <a:off x="1055688" y="65088"/>
            <a:ext cx="7958137" cy="1011237"/>
          </a:xfrm>
          <a:prstGeom prst="rect">
            <a:avLst/>
          </a:prstGeom>
          <a:noFill/>
          <a:ln w="9525">
            <a:noFill/>
          </a:ln>
        </p:spPr>
        <p:txBody>
          <a:bodyPr anchor="ctr"/>
          <a:p>
            <a:pPr lvl="0"/>
            <a:r>
              <a:rPr lang="zh-CN" altLang="en-US" dirty="0"/>
              <a:t>单击此处编辑母版标题样式</a:t>
            </a:r>
            <a:endParaRPr lang="zh-CN" altLang="en-US" dirty="0"/>
          </a:p>
        </p:txBody>
      </p:sp>
      <p:sp>
        <p:nvSpPr>
          <p:cNvPr id="1033" name="Rectangle 461"/>
          <p:cNvSpPr>
            <a:spLocks noGrp="1"/>
          </p:cNvSpPr>
          <p:nvPr>
            <p:ph type="body" idx="1"/>
          </p:nvPr>
        </p:nvSpPr>
        <p:spPr>
          <a:xfrm>
            <a:off x="1182688" y="1162050"/>
            <a:ext cx="7961312" cy="536098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0990" name="Rectangle 462"/>
          <p:cNvSpPr>
            <a:spLocks noGrp="1" noChangeArrowheads="1"/>
          </p:cNvSpPr>
          <p:nvPr>
            <p:ph type="dt" sz="half" idx="2"/>
          </p:nvPr>
        </p:nvSpPr>
        <p:spPr bwMode="auto">
          <a:xfrm>
            <a:off x="1077913" y="6616700"/>
            <a:ext cx="2133600" cy="241300"/>
          </a:xfrm>
          <a:prstGeom prst="rect">
            <a:avLst/>
          </a:prstGeom>
          <a:noFill/>
          <a:ln w="9525">
            <a:noFill/>
            <a:miter lim="800000"/>
          </a:ln>
          <a:effectLst/>
        </p:spPr>
        <p:txBody>
          <a:bodyPr vert="horz" wrap="square" lIns="91440" tIns="45720" rIns="91440" bIns="45720" numCol="1" anchor="t" anchorCtr="0" compatLnSpc="1"/>
          <a:lstStyle>
            <a:lvl1pPr algn="l">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0991" name="Rectangle 463"/>
          <p:cNvSpPr>
            <a:spLocks noGrp="1" noChangeArrowheads="1"/>
          </p:cNvSpPr>
          <p:nvPr>
            <p:ph type="ftr" sz="quarter" idx="3"/>
          </p:nvPr>
        </p:nvSpPr>
        <p:spPr bwMode="auto">
          <a:xfrm>
            <a:off x="5476875" y="6210300"/>
            <a:ext cx="3667125" cy="647700"/>
          </a:xfrm>
          <a:prstGeom prst="rect">
            <a:avLst/>
          </a:prstGeom>
          <a:solidFill>
            <a:srgbClr val="808080"/>
          </a:solidFill>
          <a:ln w="9525">
            <a:noFill/>
            <a:miter lim="800000"/>
          </a:ln>
          <a:effectLst/>
        </p:spPr>
        <p:txBody>
          <a:bodyPr vert="horz" wrap="square" lIns="91440" tIns="45720" rIns="91440" bIns="45720" numCol="1" anchor="t" anchorCtr="0" compatLnSpc="1"/>
          <a:lstStyle>
            <a:lvl1pPr>
              <a:defRPr sz="2000" b="0">
                <a:solidFill>
                  <a:srgbClr val="FF66CC"/>
                </a:solidFill>
                <a:latin typeface="Arial" panose="020B0604020202020204" pitchFamily="34" charset="0"/>
                <a:ea typeface="华文琥珀" panose="0201080004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rPr>
              <a:t>Tour Guide Practice</a:t>
            </a:r>
            <a:endParaRPr kumimoji="0" lang="en-US" altLang="zh-CN" sz="2000" b="0" i="0" u="none" strike="noStrike" kern="1200" cap="none" spc="0" normalizeH="0" baseline="0" noProof="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150992" name="Rectangle 464"/>
          <p:cNvSpPr>
            <a:spLocks noGrp="1" noChangeArrowheads="1"/>
          </p:cNvSpPr>
          <p:nvPr>
            <p:ph type="sldNum" sz="quarter" idx="4"/>
          </p:nvPr>
        </p:nvSpPr>
        <p:spPr bwMode="auto">
          <a:xfrm>
            <a:off x="4187825" y="6616700"/>
            <a:ext cx="661988" cy="241300"/>
          </a:xfrm>
          <a:prstGeom prst="rect">
            <a:avLst/>
          </a:prstGeom>
          <a:noFill/>
          <a:ln w="9525">
            <a:noFill/>
            <a:miter lim="800000"/>
          </a:ln>
          <a:effectLst/>
        </p:spPr>
        <p:txBody>
          <a:bodyPr vert="horz" wrap="square" lIns="91440" tIns="45720" rIns="91440" bIns="45720" numCol="1" anchor="t" anchorCtr="0" compatLnSpc="1"/>
          <a:lstStyle>
            <a:lvl1pPr algn="r">
              <a:defRPr sz="1200" b="0">
                <a:ea typeface="宋体" panose="02010600030101010101" pitchFamily="2" charset="-122"/>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51036" name="Oval 508"/>
          <p:cNvSpPr>
            <a:spLocks noChangeArrowheads="1"/>
          </p:cNvSpPr>
          <p:nvPr/>
        </p:nvSpPr>
        <p:spPr bwMode="gray">
          <a:xfrm>
            <a:off x="438150" y="1892300"/>
            <a:ext cx="619125" cy="614363"/>
          </a:xfrm>
          <a:prstGeom prst="ellipse">
            <a:avLst/>
          </a:prstGeom>
          <a:blipFill dpi="0" rotWithShape="1">
            <a:blip r:embed="rId12" cstate="print"/>
            <a:srcRect/>
            <a:stretch>
              <a:fillRect/>
            </a:stretch>
          </a:blipFill>
          <a:ln w="28575"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39" name="Oval 511"/>
          <p:cNvSpPr>
            <a:spLocks noChangeArrowheads="1"/>
          </p:cNvSpPr>
          <p:nvPr/>
        </p:nvSpPr>
        <p:spPr bwMode="gray">
          <a:xfrm>
            <a:off x="454025" y="315913"/>
            <a:ext cx="603250" cy="596900"/>
          </a:xfrm>
          <a:prstGeom prst="ellipse">
            <a:avLst/>
          </a:prstGeom>
          <a:blipFill dpi="0" rotWithShape="1">
            <a:blip r:embed="rId13" cstate="print"/>
            <a:srcRect/>
            <a:stretch>
              <a:fillRect/>
            </a:stretch>
          </a:blipFill>
          <a:ln w="57150"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1043" name="Oval 515"/>
          <p:cNvSpPr>
            <a:spLocks noChangeArrowheads="1"/>
          </p:cNvSpPr>
          <p:nvPr/>
        </p:nvSpPr>
        <p:spPr bwMode="gray">
          <a:xfrm>
            <a:off x="430213" y="1128713"/>
            <a:ext cx="603250" cy="593725"/>
          </a:xfrm>
          <a:prstGeom prst="ellipse">
            <a:avLst/>
          </a:prstGeom>
          <a:blipFill dpi="0" rotWithShape="1">
            <a:blip r:embed="rId14" cstate="print"/>
            <a:srcRect/>
            <a:stretch>
              <a:fillRect/>
            </a:stretch>
          </a:blipFill>
          <a:ln w="38100" algn="ctr">
            <a:solidFill>
              <a:srgbClr val="F8F8F8">
                <a:alpha val="70000"/>
              </a:srgbClr>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0988"/>
                                        </p:tgtEl>
                                        <p:attrNameLst>
                                          <p:attrName>style.visibility</p:attrName>
                                        </p:attrNameLst>
                                      </p:cBhvr>
                                      <p:to>
                                        <p:strVal val="visible"/>
                                      </p:to>
                                    </p:set>
                                    <p:animEffect transition="in" filter="barn(inVertical)">
                                      <p:cBhvr>
                                        <p:cTn id="7" dur="1000"/>
                                        <p:tgtEl>
                                          <p:spTgt spid="15098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51003"/>
                                        </p:tgtEl>
                                        <p:attrNameLst>
                                          <p:attrName>style.visibility</p:attrName>
                                        </p:attrNameLst>
                                      </p:cBhvr>
                                      <p:to>
                                        <p:strVal val="visible"/>
                                      </p:to>
                                    </p:set>
                                    <p:animEffect transition="in" filter="wipe(up)">
                                      <p:cBhvr>
                                        <p:cTn id="10" dur="500"/>
                                        <p:tgtEl>
                                          <p:spTgt spid="151003"/>
                                        </p:tgtEl>
                                      </p:cBhvr>
                                    </p:animEffect>
                                  </p:childTnLst>
                                </p:cTn>
                              </p:par>
                              <p:par>
                                <p:cTn id="11" presetID="22" presetClass="entr" presetSubtype="1" fill="hold" grpId="0" nodeType="withEffect">
                                  <p:stCondLst>
                                    <p:cond delay="200"/>
                                  </p:stCondLst>
                                  <p:childTnLst>
                                    <p:set>
                                      <p:cBhvr>
                                        <p:cTn id="12" dur="1" fill="hold">
                                          <p:stCondLst>
                                            <p:cond delay="0"/>
                                          </p:stCondLst>
                                        </p:cTn>
                                        <p:tgtEl>
                                          <p:spTgt spid="151002"/>
                                        </p:tgtEl>
                                        <p:attrNameLst>
                                          <p:attrName>style.visibility</p:attrName>
                                        </p:attrNameLst>
                                      </p:cBhvr>
                                      <p:to>
                                        <p:strVal val="visible"/>
                                      </p:to>
                                    </p:set>
                                    <p:animEffect transition="in" filter="wipe(up)">
                                      <p:cBhvr>
                                        <p:cTn id="13" dur="500"/>
                                        <p:tgtEl>
                                          <p:spTgt spid="151002"/>
                                        </p:tgtEl>
                                      </p:cBhvr>
                                    </p:animEffect>
                                  </p:childTnLst>
                                </p:cTn>
                              </p:par>
                              <p:par>
                                <p:cTn id="14" presetID="22" presetClass="entr" presetSubtype="1" fill="hold" grpId="0" nodeType="withEffect">
                                  <p:stCondLst>
                                    <p:cond delay="800"/>
                                  </p:stCondLst>
                                  <p:childTnLst>
                                    <p:set>
                                      <p:cBhvr>
                                        <p:cTn id="15" dur="1" fill="hold">
                                          <p:stCondLst>
                                            <p:cond delay="0"/>
                                          </p:stCondLst>
                                        </p:cTn>
                                        <p:tgtEl>
                                          <p:spTgt spid="151007"/>
                                        </p:tgtEl>
                                        <p:attrNameLst>
                                          <p:attrName>style.visibility</p:attrName>
                                        </p:attrNameLst>
                                      </p:cBhvr>
                                      <p:to>
                                        <p:strVal val="visible"/>
                                      </p:to>
                                    </p:set>
                                    <p:animEffect transition="in" filter="wipe(up)">
                                      <p:cBhvr>
                                        <p:cTn id="16" dur="500"/>
                                        <p:tgtEl>
                                          <p:spTgt spid="151007"/>
                                        </p:tgtEl>
                                      </p:cBhvr>
                                    </p:animEffect>
                                  </p:childTnLst>
                                </p:cTn>
                              </p:par>
                              <p:par>
                                <p:cTn id="17" presetID="47" presetClass="entr" presetSubtype="0" fill="hold" grpId="0" nodeType="withEffect">
                                  <p:stCondLst>
                                    <p:cond delay="1500"/>
                                  </p:stCondLst>
                                  <p:childTnLst>
                                    <p:set>
                                      <p:cBhvr>
                                        <p:cTn id="18" dur="1" fill="hold">
                                          <p:stCondLst>
                                            <p:cond delay="0"/>
                                          </p:stCondLst>
                                        </p:cTn>
                                        <p:tgtEl>
                                          <p:spTgt spid="151009"/>
                                        </p:tgtEl>
                                        <p:attrNameLst>
                                          <p:attrName>style.visibility</p:attrName>
                                        </p:attrNameLst>
                                      </p:cBhvr>
                                      <p:to>
                                        <p:strVal val="visible"/>
                                      </p:to>
                                    </p:set>
                                    <p:animEffect transition="in" filter="fade">
                                      <p:cBhvr>
                                        <p:cTn id="19" dur="500"/>
                                        <p:tgtEl>
                                          <p:spTgt spid="151009"/>
                                        </p:tgtEl>
                                      </p:cBhvr>
                                    </p:animEffect>
                                    <p:anim calcmode="lin" valueType="num">
                                      <p:cBhvr>
                                        <p:cTn id="20" dur="500" fill="hold"/>
                                        <p:tgtEl>
                                          <p:spTgt spid="151009"/>
                                        </p:tgtEl>
                                        <p:attrNameLst>
                                          <p:attrName>ppt_x</p:attrName>
                                        </p:attrNameLst>
                                      </p:cBhvr>
                                      <p:tavLst>
                                        <p:tav tm="0">
                                          <p:val>
                                            <p:strVal val="#ppt_x"/>
                                          </p:val>
                                        </p:tav>
                                        <p:tav tm="100000">
                                          <p:val>
                                            <p:strVal val="#ppt_x"/>
                                          </p:val>
                                        </p:tav>
                                      </p:tavLst>
                                    </p:anim>
                                    <p:anim calcmode="lin" valueType="num">
                                      <p:cBhvr>
                                        <p:cTn id="21" dur="500" fill="hold"/>
                                        <p:tgtEl>
                                          <p:spTgt spid="15100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2300"/>
                                  </p:stCondLst>
                                  <p:childTnLst>
                                    <p:set>
                                      <p:cBhvr>
                                        <p:cTn id="23" dur="1" fill="hold">
                                          <p:stCondLst>
                                            <p:cond delay="0"/>
                                          </p:stCondLst>
                                        </p:cTn>
                                        <p:tgtEl>
                                          <p:spTgt spid="151005"/>
                                        </p:tgtEl>
                                        <p:attrNameLst>
                                          <p:attrName>style.visibility</p:attrName>
                                        </p:attrNameLst>
                                      </p:cBhvr>
                                      <p:to>
                                        <p:strVal val="visible"/>
                                      </p:to>
                                    </p:set>
                                    <p:animEffect transition="in" filter="fade">
                                      <p:cBhvr>
                                        <p:cTn id="24" dur="500"/>
                                        <p:tgtEl>
                                          <p:spTgt spid="151005"/>
                                        </p:tgtEl>
                                      </p:cBhvr>
                                    </p:animEffect>
                                    <p:anim calcmode="lin" valueType="num">
                                      <p:cBhvr>
                                        <p:cTn id="25" dur="500" fill="hold"/>
                                        <p:tgtEl>
                                          <p:spTgt spid="151005"/>
                                        </p:tgtEl>
                                        <p:attrNameLst>
                                          <p:attrName>ppt_x</p:attrName>
                                        </p:attrNameLst>
                                      </p:cBhvr>
                                      <p:tavLst>
                                        <p:tav tm="0">
                                          <p:val>
                                            <p:strVal val="#ppt_x"/>
                                          </p:val>
                                        </p:tav>
                                        <p:tav tm="100000">
                                          <p:val>
                                            <p:strVal val="#ppt_x"/>
                                          </p:val>
                                        </p:tav>
                                      </p:tavLst>
                                    </p:anim>
                                    <p:anim calcmode="lin" valueType="num">
                                      <p:cBhvr>
                                        <p:cTn id="26" dur="500" fill="hold"/>
                                        <p:tgtEl>
                                          <p:spTgt spid="15100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6" presetClass="emph" presetSubtype="0" fill="hold" grpId="1" nodeType="afterEffect">
                                  <p:stCondLst>
                                    <p:cond delay="0"/>
                                  </p:stCondLst>
                                  <p:childTnLst>
                                    <p:animScale>
                                      <p:cBhvr>
                                        <p:cTn id="29" dur="500" fill="hold"/>
                                        <p:tgtEl>
                                          <p:spTgt spid="151003"/>
                                        </p:tgtEl>
                                      </p:cBhvr>
                                      <p:by x="150000" y="150000"/>
                                    </p:animScale>
                                  </p:childTnLst>
                                </p:cTn>
                              </p:par>
                              <p:par>
                                <p:cTn id="30" presetID="6" presetClass="emph" presetSubtype="0" fill="hold" grpId="1" nodeType="withEffect">
                                  <p:stCondLst>
                                    <p:cond delay="400"/>
                                  </p:stCondLst>
                                  <p:childTnLst>
                                    <p:animScale>
                                      <p:cBhvr>
                                        <p:cTn id="31" dur="500" fill="hold"/>
                                        <p:tgtEl>
                                          <p:spTgt spid="151007"/>
                                        </p:tgtEl>
                                      </p:cBhvr>
                                      <p:by x="150000" y="150000"/>
                                    </p:animScale>
                                  </p:childTnLst>
                                </p:cTn>
                              </p:par>
                              <p:par>
                                <p:cTn id="32" presetID="6" presetClass="emph" presetSubtype="0" fill="hold" grpId="1" nodeType="withEffect">
                                  <p:stCondLst>
                                    <p:cond delay="1100"/>
                                  </p:stCondLst>
                                  <p:childTnLst>
                                    <p:animScale>
                                      <p:cBhvr>
                                        <p:cTn id="33" dur="500" fill="hold"/>
                                        <p:tgtEl>
                                          <p:spTgt spid="151009"/>
                                        </p:tgtEl>
                                      </p:cBhvr>
                                      <p:by x="150000" y="150000"/>
                                    </p:animScale>
                                  </p:childTnLst>
                                </p:cTn>
                              </p:par>
                              <p:par>
                                <p:cTn id="34" presetID="6" presetClass="emph" presetSubtype="0" fill="hold" grpId="1" nodeType="withEffect">
                                  <p:stCondLst>
                                    <p:cond delay="1700"/>
                                  </p:stCondLst>
                                  <p:childTnLst>
                                    <p:animScale>
                                      <p:cBhvr>
                                        <p:cTn id="35" dur="500" fill="hold"/>
                                        <p:tgtEl>
                                          <p:spTgt spid="151005"/>
                                        </p:tgtEl>
                                      </p:cBhvr>
                                      <p:by x="150000" y="150000"/>
                                    </p:animScale>
                                  </p:childTnLst>
                                </p:cTn>
                              </p:par>
                            </p:childTnLst>
                          </p:cTn>
                        </p:par>
                        <p:par>
                          <p:cTn id="36" fill="hold">
                            <p:stCondLst>
                              <p:cond delay="1500"/>
                            </p:stCondLst>
                            <p:childTnLst>
                              <p:par>
                                <p:cTn id="37" presetID="6" presetClass="emph" presetSubtype="0" fill="hold" grpId="1" nodeType="afterEffect">
                                  <p:stCondLst>
                                    <p:cond delay="0"/>
                                  </p:stCondLst>
                                  <p:childTnLst>
                                    <p:animScale>
                                      <p:cBhvr>
                                        <p:cTn id="38" dur="500" fill="hold"/>
                                        <p:tgtEl>
                                          <p:spTgt spid="15100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002" grpId="0" bldLvl="0" animBg="1"/>
      <p:bldP spid="151002" grpId="1" bldLvl="0" animBg="1"/>
      <p:bldP spid="151003" grpId="0" bldLvl="0" animBg="1"/>
      <p:bldP spid="151003" grpId="1" bldLvl="0" animBg="1"/>
      <p:bldP spid="151005" grpId="0" bldLvl="0" animBg="1"/>
      <p:bldP spid="151005" grpId="1" bldLvl="0" animBg="1"/>
      <p:bldP spid="151007" grpId="0" bldLvl="0" animBg="1"/>
      <p:bldP spid="151007" grpId="1" bldLvl="0" animBg="1"/>
      <p:bldP spid="151009" grpId="0" bldLvl="0" animBg="1"/>
      <p:bldP spid="151009" grpId="1" bldLvl="0" animBg="1"/>
      <p:bldP spid="150988" grpId="0"/>
    </p:bldLst>
  </p:timing>
  <p:hf sldNum="0" hdr="0" ftr="0" dt="0"/>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fontAlgn="base">
        <a:spcBef>
          <a:spcPct val="0"/>
        </a:spcBef>
        <a:spcAft>
          <a:spcPct val="0"/>
        </a:spcAft>
        <a:defRPr sz="4000" b="1">
          <a:solidFill>
            <a:schemeClr val="tx2"/>
          </a:solidFill>
          <a:latin typeface="Arial" panose="020B0604020202020204" pitchFamily="34" charset="0"/>
        </a:defRPr>
      </a:lvl6pPr>
      <a:lvl7pPr marL="914400" algn="l" rtl="0" fontAlgn="base">
        <a:spcBef>
          <a:spcPct val="0"/>
        </a:spcBef>
        <a:spcAft>
          <a:spcPct val="0"/>
        </a:spcAft>
        <a:defRPr sz="4000" b="1">
          <a:solidFill>
            <a:schemeClr val="tx2"/>
          </a:solidFill>
          <a:latin typeface="Arial" panose="020B0604020202020204" pitchFamily="34" charset="0"/>
        </a:defRPr>
      </a:lvl7pPr>
      <a:lvl8pPr marL="1371600" algn="l" rtl="0" fontAlgn="base">
        <a:spcBef>
          <a:spcPct val="0"/>
        </a:spcBef>
        <a:spcAft>
          <a:spcPct val="0"/>
        </a:spcAft>
        <a:defRPr sz="4000" b="1">
          <a:solidFill>
            <a:schemeClr val="tx2"/>
          </a:solidFill>
          <a:latin typeface="Arial" panose="020B0604020202020204" pitchFamily="34" charset="0"/>
        </a:defRPr>
      </a:lvl8pPr>
      <a:lvl9pPr marL="1828800" algn="l" rtl="0" fontAlgn="base">
        <a:spcBef>
          <a:spcPct val="0"/>
        </a:spcBef>
        <a:spcAft>
          <a:spcPct val="0"/>
        </a:spcAft>
        <a:defRPr sz="40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SzPct val="85000"/>
        <a:buFont typeface="Wingdings" panose="05000000000000000000" pitchFamily="2" charset="2"/>
        <a:buChar char="£"/>
        <a:defRPr sz="3200" b="1">
          <a:solidFill>
            <a:schemeClr val="accent1"/>
          </a:solidFill>
          <a:latin typeface="+mn-lt"/>
          <a:ea typeface="+mn-ea"/>
          <a:cs typeface="+mn-cs"/>
        </a:defRPr>
      </a:lvl1pPr>
      <a:lvl2pPr marL="742950" indent="-285750" algn="l" rtl="0" eaLnBrk="0" fontAlgn="base" hangingPunct="0">
        <a:spcBef>
          <a:spcPct val="20000"/>
        </a:spcBef>
        <a:spcAft>
          <a:spcPct val="0"/>
        </a:spcAft>
        <a:buClr>
          <a:schemeClr val="hlink"/>
        </a:buClr>
        <a:buSzPct val="105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Char char="•"/>
        <a:defRPr sz="2400">
          <a:solidFill>
            <a:schemeClr val="tx2"/>
          </a:solidFill>
          <a:latin typeface="+mn-lt"/>
        </a:defRPr>
      </a:lvl3pPr>
      <a:lvl4pPr marL="1600200" indent="-228600" algn="l" rtl="0" eaLnBrk="0" fontAlgn="base" hangingPunct="0">
        <a:spcBef>
          <a:spcPct val="20000"/>
        </a:spcBef>
        <a:spcAft>
          <a:spcPct val="0"/>
        </a:spcAft>
        <a:buClr>
          <a:schemeClr val="tx2"/>
        </a:buClr>
        <a:buSzPct val="85000"/>
        <a:buChar char="•"/>
        <a:defRPr sz="2000">
          <a:solidFill>
            <a:schemeClr val="tx2"/>
          </a:solidFill>
          <a:latin typeface="+mn-lt"/>
        </a:defRPr>
      </a:lvl4pPr>
      <a:lvl5pPr marL="2057400" indent="-228600" algn="l" rtl="0" eaLnBrk="0" fontAlgn="base" hangingPunct="0">
        <a:spcBef>
          <a:spcPct val="20000"/>
        </a:spcBef>
        <a:spcAft>
          <a:spcPct val="0"/>
        </a:spcAft>
        <a:buClr>
          <a:schemeClr val="accent1"/>
        </a:buClr>
        <a:buSzPct val="85000"/>
        <a:buChar char="•"/>
        <a:defRPr sz="2000">
          <a:solidFill>
            <a:schemeClr val="tx2"/>
          </a:solidFill>
          <a:latin typeface="+mn-lt"/>
        </a:defRPr>
      </a:lvl5pPr>
      <a:lvl6pPr marL="2514600" indent="-228600" algn="l" rtl="0" fontAlgn="base">
        <a:spcBef>
          <a:spcPct val="20000"/>
        </a:spcBef>
        <a:spcAft>
          <a:spcPct val="0"/>
        </a:spcAft>
        <a:buClr>
          <a:schemeClr val="accent1"/>
        </a:buClr>
        <a:buSzPct val="85000"/>
        <a:buChar char="•"/>
        <a:defRPr sz="2000">
          <a:solidFill>
            <a:schemeClr val="tx2"/>
          </a:solidFill>
          <a:latin typeface="+mn-lt"/>
        </a:defRPr>
      </a:lvl6pPr>
      <a:lvl7pPr marL="2971800" indent="-228600" algn="l" rtl="0" fontAlgn="base">
        <a:spcBef>
          <a:spcPct val="20000"/>
        </a:spcBef>
        <a:spcAft>
          <a:spcPct val="0"/>
        </a:spcAft>
        <a:buClr>
          <a:schemeClr val="accent1"/>
        </a:buClr>
        <a:buSzPct val="85000"/>
        <a:buChar char="•"/>
        <a:defRPr sz="2000">
          <a:solidFill>
            <a:schemeClr val="tx2"/>
          </a:solidFill>
          <a:latin typeface="+mn-lt"/>
        </a:defRPr>
      </a:lvl7pPr>
      <a:lvl8pPr marL="3429000" indent="-228600" algn="l" rtl="0" fontAlgn="base">
        <a:spcBef>
          <a:spcPct val="20000"/>
        </a:spcBef>
        <a:spcAft>
          <a:spcPct val="0"/>
        </a:spcAft>
        <a:buClr>
          <a:schemeClr val="accent1"/>
        </a:buClr>
        <a:buSzPct val="85000"/>
        <a:buChar char="•"/>
        <a:defRPr sz="2000">
          <a:solidFill>
            <a:schemeClr val="tx2"/>
          </a:solidFill>
          <a:latin typeface="+mn-lt"/>
        </a:defRPr>
      </a:lvl8pPr>
      <a:lvl9pPr marL="3886200" indent="-228600" algn="l" rtl="0" fontAlgn="base">
        <a:spcBef>
          <a:spcPct val="20000"/>
        </a:spcBef>
        <a:spcAft>
          <a:spcPct val="0"/>
        </a:spcAft>
        <a:buClr>
          <a:schemeClr val="accent1"/>
        </a:buClr>
        <a:buSzPct val="85000"/>
        <a:buChar char="•"/>
        <a:defRPr sz="2000">
          <a:solidFill>
            <a:schemeClr val="tx2"/>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7.GIF"/><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xml"/><Relationship Id="rId2" Type="http://schemas.openxmlformats.org/officeDocument/2006/relationships/image" Target="../media/image7.GIF"/><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2.xml"/><Relationship Id="rId7" Type="http://schemas.openxmlformats.org/officeDocument/2006/relationships/slide" Target="slide43.xml"/><Relationship Id="rId6" Type="http://schemas.openxmlformats.org/officeDocument/2006/relationships/slide" Target="slide39.xml"/><Relationship Id="rId5" Type="http://schemas.openxmlformats.org/officeDocument/2006/relationships/slide" Target="slide33.xml"/><Relationship Id="rId4" Type="http://schemas.openxmlformats.org/officeDocument/2006/relationships/slide" Target="slide17.xml"/><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GIF"/><Relationship Id="rId3" Type="http://schemas.openxmlformats.org/officeDocument/2006/relationships/slide" Target="slide2.xml"/><Relationship Id="rId2" Type="http://schemas.openxmlformats.org/officeDocument/2006/relationships/hyperlink" Target="http://www.ibc.org/page.cfm/link=36" TargetMode="External"/><Relationship Id="rId1" Type="http://schemas.openxmlformats.org/officeDocument/2006/relationships/hyperlink" Target="http://www.ibc.org/page.cfm/action=ExhibList/ListID=1/t=m" TargetMode="Externa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GIF"/><Relationship Id="rId1" Type="http://schemas.openxmlformats.org/officeDocument/2006/relationships/slide" Target="slide2.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hyperlink" Target="http://www.madeinchina.com/trade_supplier_1/speaker.shtml" TargetMode="Externa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GIF"/><Relationship Id="rId1"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GIF"/><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GIF"/><Relationship Id="rId3" Type="http://schemas.openxmlformats.org/officeDocument/2006/relationships/slide" Target="slide2.xml"/><Relationship Id="rId2" Type="http://schemas.openxmlformats.org/officeDocument/2006/relationships/image" Target="../media/image9.jpeg"/><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GIF"/><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GIF"/><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GIF"/><Relationship Id="rId2" Type="http://schemas.openxmlformats.org/officeDocument/2006/relationships/slide" Target="slide2.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2409" name="Rectangle 41"/>
          <p:cNvSpPr>
            <a:spLocks noGrp="1" noChangeArrowheads="1"/>
          </p:cNvSpPr>
          <p:nvPr>
            <p:ph type="ctrTitle" sz="quarter" hasCustomPrompt="1"/>
          </p:nvPr>
        </p:nvSpPr>
        <p:spPr bwMode="gray">
          <a:xfrm>
            <a:off x="550863" y="258763"/>
            <a:ext cx="8593138" cy="2998788"/>
          </a:xfrm>
          <a:effectLst>
            <a:outerShdw dist="17961" dir="2700000" algn="ctr" rotWithShape="0">
              <a:srgbClr val="F8F8F8">
                <a:alpha val="50000"/>
              </a:srgbClr>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br>
              <a:rPr kumimoji="0" lang="en-US" altLang="zh-CN" sz="2400" b="1" i="0" u="sng" strike="noStrike" kern="0" cap="none" spc="0" normalizeH="0" baseline="0" noProof="0" smtClean="0">
                <a:ln>
                  <a:noFill/>
                </a:ln>
                <a:solidFill>
                  <a:schemeClr val="tx2"/>
                </a:solidFill>
                <a:effectLst/>
                <a:uLnTx/>
                <a:uFillTx/>
                <a:latin typeface="+mj-lt"/>
                <a:ea typeface="宋体" panose="02010600030101010101" pitchFamily="2" charset="-122"/>
                <a:cs typeface="+mj-cs"/>
              </a:rPr>
            </a:br>
            <a:br>
              <a:rPr kumimoji="0" lang="en-US" altLang="zh-CN" sz="24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r>
              <a:rPr kumimoji="0" lang="en-US" altLang="zh-CN" sz="24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  Module 1 Services before an Exhibition</a:t>
            </a:r>
            <a:br>
              <a:rPr kumimoji="0" lang="en-US" altLang="zh-CN"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br>
              <a:rPr kumimoji="0" lang="en-US" altLang="zh-CN"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br>
              <a:rPr kumimoji="0" lang="en-US" altLang="zh-CN" sz="2400" b="1" i="0" u="sng" strike="noStrike" kern="0" cap="none" spc="0" normalizeH="0" baseline="0" noProof="0" smtClean="0">
                <a:ln>
                  <a:noFill/>
                </a:ln>
                <a:solidFill>
                  <a:schemeClr val="tx2"/>
                </a:solidFill>
                <a:effectLst/>
                <a:uLnTx/>
                <a:uFillTx/>
                <a:latin typeface="+mj-lt"/>
                <a:ea typeface="宋体" panose="02010600030101010101" pitchFamily="2" charset="-122"/>
                <a:cs typeface="+mj-cs"/>
              </a:rPr>
            </a:br>
            <a:r>
              <a:rPr kumimoji="0" lang="en-US" altLang="zh-CN" sz="4000" b="1" i="0" u="sng" strike="noStrike" kern="0" cap="none" spc="0" normalizeH="0" baseline="0" noProof="0" smtClean="0">
                <a:ln>
                  <a:noFill/>
                </a:ln>
                <a:solidFill>
                  <a:schemeClr val="tx2"/>
                </a:solidFill>
                <a:effectLst/>
                <a:uLnTx/>
                <a:uFillTx/>
                <a:latin typeface="+mj-lt"/>
                <a:ea typeface="宋体" panose="02010600030101010101" pitchFamily="2" charset="-122"/>
                <a:cs typeface="+mj-cs"/>
              </a:rPr>
              <a:t>Part 1 Promoting an Exhibition</a:t>
            </a:r>
            <a:br>
              <a:rPr kumimoji="0" lang="en-US" altLang="zh-CN" sz="4000" b="1" i="0" u="sng" strike="noStrike" kern="0" cap="none" spc="0" normalizeH="0" baseline="0" noProof="0" smtClean="0">
                <a:ln>
                  <a:noFill/>
                </a:ln>
                <a:solidFill>
                  <a:schemeClr val="tx2"/>
                </a:solidFill>
                <a:effectLst/>
                <a:uLnTx/>
                <a:uFillTx/>
                <a:latin typeface="+mj-lt"/>
                <a:ea typeface="宋体" panose="02010600030101010101" pitchFamily="2" charset="-122"/>
                <a:cs typeface="+mj-cs"/>
              </a:rPr>
            </a:br>
            <a:r>
              <a:rPr kumimoji="0" lang="en-US" altLang="zh-CN"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                </a:t>
            </a:r>
            <a:r>
              <a:rPr kumimoji="0" lang="zh-CN" altLang="en-US"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推广展会</a:t>
            </a:r>
            <a:endParaRPr kumimoji="0" lang="en-US" altLang="zh-CN" sz="40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endParaRPr>
          </a:p>
        </p:txBody>
      </p:sp>
      <p:grpSp>
        <p:nvGrpSpPr>
          <p:cNvPr id="2" name="Group 50"/>
          <p:cNvGrpSpPr/>
          <p:nvPr/>
        </p:nvGrpSpPr>
        <p:grpSpPr>
          <a:xfrm>
            <a:off x="5780088" y="5492750"/>
            <a:ext cx="669925" cy="654050"/>
            <a:chOff x="4027" y="3016"/>
            <a:chExt cx="515" cy="505"/>
          </a:xfrm>
        </p:grpSpPr>
        <p:sp>
          <p:nvSpPr>
            <p:cNvPr id="3081" name="Oval 51"/>
            <p:cNvSpPr/>
            <p:nvPr/>
          </p:nvSpPr>
          <p:spPr>
            <a:xfrm>
              <a:off x="4027" y="3016"/>
              <a:ext cx="515" cy="505"/>
            </a:xfrm>
            <a:prstGeom prst="ellipse">
              <a:avLst/>
            </a:prstGeom>
            <a:solidFill>
              <a:srgbClr val="FF66FF"/>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pic>
          <p:nvPicPr>
            <p:cNvPr id="3082" name="Picture 52" descr="sphere_highlight"/>
            <p:cNvPicPr>
              <a:picLocks noChangeAspect="1"/>
            </p:cNvPicPr>
            <p:nvPr/>
          </p:nvPicPr>
          <p:blipFill>
            <a:blip r:embed="rId1"/>
            <a:stretch>
              <a:fillRect/>
            </a:stretch>
          </p:blipFill>
          <p:spPr>
            <a:xfrm>
              <a:off x="4046" y="3018"/>
              <a:ext cx="470" cy="241"/>
            </a:xfrm>
            <a:prstGeom prst="rect">
              <a:avLst/>
            </a:prstGeom>
            <a:solidFill>
              <a:srgbClr val="FF66FF"/>
            </a:solidFill>
            <a:ln w="9525">
              <a:noFill/>
            </a:ln>
          </p:spPr>
        </p:pic>
      </p:grpSp>
      <p:grpSp>
        <p:nvGrpSpPr>
          <p:cNvPr id="3" name="Group 53"/>
          <p:cNvGrpSpPr/>
          <p:nvPr/>
        </p:nvGrpSpPr>
        <p:grpSpPr>
          <a:xfrm>
            <a:off x="7183438" y="5016500"/>
            <a:ext cx="349250" cy="339725"/>
            <a:chOff x="4027" y="3016"/>
            <a:chExt cx="515" cy="505"/>
          </a:xfrm>
        </p:grpSpPr>
        <p:sp>
          <p:nvSpPr>
            <p:cNvPr id="3079" name="Oval 54"/>
            <p:cNvSpPr/>
            <p:nvPr/>
          </p:nvSpPr>
          <p:spPr>
            <a:xfrm>
              <a:off x="4027" y="3016"/>
              <a:ext cx="515" cy="505"/>
            </a:xfrm>
            <a:prstGeom prst="ellipse">
              <a:avLst/>
            </a:prstGeom>
            <a:solidFill>
              <a:srgbClr val="FF00FF"/>
            </a:solidFill>
            <a:ln w="9525">
              <a:noFill/>
            </a:ln>
          </p:spPr>
          <p:txBody>
            <a:bodyPr wrap="none" anchor="ctr"/>
            <a:p>
              <a:endParaRPr lang="zh-CN" altLang="en-US" dirty="0">
                <a:latin typeface="Arial" panose="020B0604020202020204" pitchFamily="34" charset="0"/>
                <a:ea typeface="宋体" panose="02010600030101010101" pitchFamily="2" charset="-122"/>
              </a:endParaRPr>
            </a:p>
          </p:txBody>
        </p:sp>
        <p:pic>
          <p:nvPicPr>
            <p:cNvPr id="3080" name="Picture 55" descr="sphere_highlight"/>
            <p:cNvPicPr>
              <a:picLocks noChangeAspect="1"/>
            </p:cNvPicPr>
            <p:nvPr/>
          </p:nvPicPr>
          <p:blipFill>
            <a:blip r:embed="rId2"/>
            <a:stretch>
              <a:fillRect/>
            </a:stretch>
          </p:blipFill>
          <p:spPr>
            <a:xfrm>
              <a:off x="4046" y="3018"/>
              <a:ext cx="470" cy="241"/>
            </a:xfrm>
            <a:prstGeom prst="rect">
              <a:avLst/>
            </a:prstGeom>
            <a:solidFill>
              <a:srgbClr val="FF00FF"/>
            </a:solidFill>
            <a:ln w="9525">
              <a:noFill/>
            </a:ln>
          </p:spPr>
        </p:pic>
      </p:grpSp>
      <p:sp>
        <p:nvSpPr>
          <p:cNvPr id="442427" name="Text Box 59"/>
          <p:cNvSpPr txBox="1"/>
          <p:nvPr/>
        </p:nvSpPr>
        <p:spPr>
          <a:xfrm>
            <a:off x="4576763" y="3389313"/>
            <a:ext cx="3859212" cy="519112"/>
          </a:xfrm>
          <a:prstGeom prst="rect">
            <a:avLst/>
          </a:prstGeom>
          <a:noFill/>
          <a:ln w="28575">
            <a:noFill/>
          </a:ln>
        </p:spPr>
        <p:txBody>
          <a:bodyPr>
            <a:spAutoFit/>
          </a:bodyPr>
          <a:p>
            <a:endParaRPr lang="en-US" altLang="zh-CN" sz="2800" dirty="0">
              <a:latin typeface="华文行楷" panose="02010800040101010101" pitchFamily="2" charset="-122"/>
              <a:ea typeface="华文行楷" panose="02010800040101010101" pitchFamily="2" charset="-122"/>
            </a:endParaRPr>
          </a:p>
        </p:txBody>
      </p:sp>
      <p:pic>
        <p:nvPicPr>
          <p:cNvPr id="3078" name="Picture 14" descr="imagesCA2KROSE"/>
          <p:cNvPicPr>
            <a:picLocks noChangeAspect="1"/>
          </p:cNvPicPr>
          <p:nvPr/>
        </p:nvPicPr>
        <p:blipFill>
          <a:blip r:embed="rId3"/>
          <a:stretch>
            <a:fillRect/>
          </a:stretch>
        </p:blipFill>
        <p:spPr>
          <a:xfrm>
            <a:off x="457200" y="4552950"/>
            <a:ext cx="7997825" cy="15525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000000"/>
                                          </p:val>
                                        </p:tav>
                                        <p:tav tm="100000">
                                          <p:val>
                                            <p:strVal val="#ppt_w"/>
                                          </p:val>
                                        </p:tav>
                                      </p:tavLst>
                                    </p:anim>
                                    <p:anim calcmode="lin" valueType="num">
                                      <p:cBhvr>
                                        <p:cTn id="8" dur="1000" fill="hold"/>
                                        <p:tgtEl>
                                          <p:spTgt spid="3"/>
                                        </p:tgtEl>
                                        <p:attrNameLst>
                                          <p:attrName>ppt_h</p:attrName>
                                        </p:attrNameLst>
                                      </p:cBhvr>
                                      <p:tavLst>
                                        <p:tav tm="0">
                                          <p:val>
                                            <p:fltVal val="0.000000"/>
                                          </p:val>
                                        </p:tav>
                                        <p:tav tm="100000">
                                          <p:val>
                                            <p:strVal val="#ppt_h"/>
                                          </p:val>
                                        </p:tav>
                                      </p:tavLst>
                                    </p:anim>
                                    <p:animEffect transition="in" filter="fade">
                                      <p:cBhvr>
                                        <p:cTn id="9" dur="1000"/>
                                        <p:tgtEl>
                                          <p:spTgt spid="3"/>
                                        </p:tgtEl>
                                      </p:cBhvr>
                                    </p:animEffect>
                                  </p:childTnLst>
                                </p:cTn>
                              </p:par>
                              <p:par>
                                <p:cTn id="10" presetID="37" presetClass="path" presetSubtype="0" accel="50000" decel="50000" fill="hold" nodeType="withEffect">
                                  <p:stCondLst>
                                    <p:cond delay="2300"/>
                                  </p:stCondLst>
                                  <p:childTnLst>
                                    <p:animMotion origin="layout" path="M 0.0559 -0.10479 C 0.0559 -0.10456 0.05156 -0.05136 0.0401 -0.02661 C 0.02864 -0.00185 -0.00226 0.00462 -0.0184 -0.00579 " pathEditMode="relative" rAng="0" ptsTypes="fsf">
                                      <p:cBhvr>
                                        <p:cTn id="11" dur="1000" fill="hold"/>
                                        <p:tgtEl>
                                          <p:spTgt spid="3"/>
                                        </p:tgtEl>
                                        <p:attrNameLst>
                                          <p:attrName>ppt_x</p:attrName>
                                          <p:attrName>ppt_y</p:attrName>
                                        </p:attrNameLst>
                                      </p:cBhvr>
                                      <p:rCtr x="-3700" y="5500"/>
                                    </p:animMotion>
                                  </p:childTnLst>
                                </p:cTn>
                              </p:par>
                              <p:par>
                                <p:cTn id="12" presetID="53" presetClass="entr" presetSubtype="16" fill="hold" nodeType="withEffect">
                                  <p:stCondLst>
                                    <p:cond delay="280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000000"/>
                                          </p:val>
                                        </p:tav>
                                        <p:tav tm="100000">
                                          <p:val>
                                            <p:strVal val="#ppt_w"/>
                                          </p:val>
                                        </p:tav>
                                      </p:tavLst>
                                    </p:anim>
                                    <p:anim calcmode="lin" valueType="num">
                                      <p:cBhvr>
                                        <p:cTn id="15" dur="1000" fill="hold"/>
                                        <p:tgtEl>
                                          <p:spTgt spid="2"/>
                                        </p:tgtEl>
                                        <p:attrNameLst>
                                          <p:attrName>ppt_h</p:attrName>
                                        </p:attrNameLst>
                                      </p:cBhvr>
                                      <p:tavLst>
                                        <p:tav tm="0">
                                          <p:val>
                                            <p:fltVal val="0.000000"/>
                                          </p:val>
                                        </p:tav>
                                        <p:tav tm="100000">
                                          <p:val>
                                            <p:strVal val="#ppt_h"/>
                                          </p:val>
                                        </p:tav>
                                      </p:tavLst>
                                    </p:anim>
                                    <p:animEffect transition="in" filter="fade">
                                      <p:cBhvr>
                                        <p:cTn id="16" dur="1000"/>
                                        <p:tgtEl>
                                          <p:spTgt spid="2"/>
                                        </p:tgtEl>
                                      </p:cBhvr>
                                    </p:animEffect>
                                  </p:childTnLst>
                                </p:cTn>
                              </p:par>
                              <p:par>
                                <p:cTn id="17" presetID="37" presetClass="path" presetSubtype="0" accel="50000" decel="50000" fill="hold" nodeType="withEffect">
                                  <p:stCondLst>
                                    <p:cond delay="2800"/>
                                  </p:stCondLst>
                                  <p:childTnLst>
                                    <p:animMotion origin="layout" path="M 0.14236 -0.15476 C 0.14236 -0.15452 0.12535 -0.04603 0.10382 -0.01758 C 0.08229 0.01087 0.00382 0.02244 -0.0342 0.01874 " pathEditMode="relative" rAng="0" ptsTypes="fsf">
                                      <p:cBhvr>
                                        <p:cTn id="18" dur="1000" fill="hold"/>
                                        <p:tgtEl>
                                          <p:spTgt spid="2"/>
                                        </p:tgtEl>
                                        <p:attrNameLst>
                                          <p:attrName>ppt_x</p:attrName>
                                          <p:attrName>ppt_y</p:attrName>
                                        </p:attrNameLst>
                                      </p:cBhvr>
                                      <p:rCtr x="-8800" y="8900"/>
                                    </p:animMotion>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nodeType="clickEffect" nodePh="1">
                                  <p:stCondLst>
                                    <p:cond delay="0"/>
                                  </p:stCondLst>
                                  <p:endCondLst>
                                    <p:cond evt="begin" delay="0">
                                      <p:tn val="21"/>
                                    </p:cond>
                                  </p:endCondLst>
                                  <p:iterate type="lt">
                                    <p:tmPct val="10000"/>
                                  </p:iterate>
                                  <p:childTnLst>
                                    <p:set>
                                      <p:cBhvr>
                                        <p:cTn id="22" dur="1" fill="hold">
                                          <p:stCondLst>
                                            <p:cond delay="0"/>
                                          </p:stCondLst>
                                        </p:cTn>
                                        <p:tgtEl>
                                          <p:spTgt spid="442427">
                                            <p:txEl>
                                              <p:charRg st="0" end="1"/>
                                            </p:txEl>
                                          </p:spTgt>
                                        </p:tgtEl>
                                        <p:attrNameLst>
                                          <p:attrName>style.visibility</p:attrName>
                                        </p:attrNameLst>
                                      </p:cBhvr>
                                      <p:to>
                                        <p:strVal val="visible"/>
                                      </p:to>
                                    </p:set>
                                    <p:anim calcmode="lin" valueType="num">
                                      <p:cBhvr>
                                        <p:cTn id="23" dur="500" fill="hold"/>
                                        <p:tgtEl>
                                          <p:spTgt spid="442427">
                                            <p:txEl>
                                              <p:charRg st="0"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42427">
                                            <p:txEl>
                                              <p:charRg st="0" end="1"/>
                                            </p:txEl>
                                          </p:spTgt>
                                        </p:tgtEl>
                                        <p:attrNameLst>
                                          <p:attrName>ppt_y</p:attrName>
                                        </p:attrNameLst>
                                      </p:cBhvr>
                                      <p:tavLst>
                                        <p:tav tm="0">
                                          <p:val>
                                            <p:strVal val="#ppt_y"/>
                                          </p:val>
                                        </p:tav>
                                        <p:tav tm="100000">
                                          <p:val>
                                            <p:strVal val="#ppt_y"/>
                                          </p:val>
                                        </p:tav>
                                      </p:tavLst>
                                    </p:anim>
                                    <p:anim calcmode="lin" valueType="num">
                                      <p:cBhvr>
                                        <p:cTn id="25" dur="500" fill="hold"/>
                                        <p:tgtEl>
                                          <p:spTgt spid="442427">
                                            <p:txEl>
                                              <p:charRg st="0"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42427">
                                            <p:txEl>
                                              <p:charRg st="0"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42427">
                                            <p:txEl>
                                              <p:charRg st="0"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12291"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1 Introducing an Exhibition </a:t>
            </a:r>
            <a:endParaRPr lang="zh-CN" altLang="en-US" sz="2800" dirty="0">
              <a:latin typeface="Arial" panose="020B0604020202020204" pitchFamily="34" charset="0"/>
              <a:ea typeface="宋体" panose="02010600030101010101" pitchFamily="2" charset="-122"/>
            </a:endParaRPr>
          </a:p>
        </p:txBody>
      </p:sp>
      <p:grpSp>
        <p:nvGrpSpPr>
          <p:cNvPr id="12292" name="Group 19"/>
          <p:cNvGrpSpPr/>
          <p:nvPr/>
        </p:nvGrpSpPr>
        <p:grpSpPr>
          <a:xfrm>
            <a:off x="1068388" y="630238"/>
            <a:ext cx="693737" cy="728662"/>
            <a:chOff x="802" y="845"/>
            <a:chExt cx="827" cy="826"/>
          </a:xfrm>
        </p:grpSpPr>
        <p:sp>
          <p:nvSpPr>
            <p:cNvPr id="1229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229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229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45064" name="Rectangle 3"/>
          <p:cNvSpPr/>
          <p:nvPr/>
        </p:nvSpPr>
        <p:spPr>
          <a:xfrm>
            <a:off x="534035" y="746125"/>
            <a:ext cx="8609965" cy="5443220"/>
          </a:xfrm>
          <a:prstGeom prst="rect">
            <a:avLst/>
          </a:prstGeom>
          <a:solidFill>
            <a:srgbClr val="FFCCFF"/>
          </a:solidFill>
          <a:ln w="9525">
            <a:noFill/>
          </a:ln>
        </p:spPr>
        <p:txBody>
          <a:bodyPr/>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Arial" panose="020B0604020202020204" pitchFamily="34" charset="0"/>
                <a:ea typeface="宋体" panose="02010600030101010101" pitchFamily="2" charset="-122"/>
              </a:rPr>
              <a:t>4. </a:t>
            </a:r>
            <a:r>
              <a:rPr lang="en-US" altLang="zh-CN" sz="2400" dirty="0">
                <a:solidFill>
                  <a:schemeClr val="accent1"/>
                </a:solidFill>
                <a:latin typeface="Arial" panose="020B0604020202020204" pitchFamily="34" charset="0"/>
                <a:ea typeface="宋体" panose="02010600030101010101" pitchFamily="2" charset="-122"/>
              </a:rPr>
              <a:t>What contribution would the Canton Fair in 2019 make to the development of foreign trade of China?  </a:t>
            </a:r>
            <a:endParaRPr lang="en-US" altLang="zh-CN" sz="2400" dirty="0">
              <a:solidFill>
                <a:schemeClr val="tx2"/>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tx2"/>
                </a:solidFill>
                <a:latin typeface="Arial" panose="020B0604020202020204" pitchFamily="34" charset="0"/>
                <a:ea typeface="宋体" panose="02010600030101010101" pitchFamily="2" charset="-122"/>
              </a:rPr>
              <a:t>Covering an exhibition area of 118 hectares (1.18 million square meters), the 126th session of CIEF in 2019 offered 60,676 stands, which attracted 25,642 enterprises at home and abroad. The export turnover of about 28.08 billion USD surely would make great contribution to the development of foreign trade of China.</a:t>
            </a:r>
            <a:r>
              <a:rPr lang="en-US" altLang="zh-CN" sz="3200" dirty="0">
                <a:solidFill>
                  <a:schemeClr val="tx2"/>
                </a:solidFill>
                <a:latin typeface="Arial" panose="020B0604020202020204" pitchFamily="34" charset="0"/>
                <a:ea typeface="宋体" panose="02010600030101010101" pitchFamily="2" charset="-122"/>
              </a:rPr>
              <a:t> </a:t>
            </a:r>
            <a:endParaRPr lang="en-US" altLang="zh-CN" sz="3200" dirty="0">
              <a:solidFill>
                <a:schemeClr val="tx2"/>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Arial" panose="020B0604020202020204" pitchFamily="34" charset="0"/>
                <a:ea typeface="宋体" panose="02010600030101010101" pitchFamily="2" charset="-122"/>
              </a:rPr>
              <a:t>5.What product categories are there in Phase 1 of the Canton Fair 2020?</a:t>
            </a:r>
            <a:endParaRPr lang="en-US" altLang="zh-CN" sz="2400" dirty="0">
              <a:solidFill>
                <a:schemeClr val="accent1"/>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tx2"/>
                </a:solidFill>
                <a:latin typeface="Arial" panose="020B0604020202020204" pitchFamily="34" charset="0"/>
                <a:ea typeface="宋体" panose="02010600030101010101" pitchFamily="2" charset="-122"/>
              </a:rPr>
              <a:t>Electronics &amp; Household  Electrical Appliances, Lighting Equipment,  Vehicles &amp; Spare Parts, Machinery, Hardware &amp; Tools, Building Materials, Chemical Products, Energy</a:t>
            </a:r>
            <a:endParaRPr lang="en-US" altLang="zh-CN" sz="2400" dirty="0">
              <a:solidFill>
                <a:schemeClr val="tx2"/>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800" dirty="0">
                <a:solidFill>
                  <a:schemeClr val="accent1"/>
                </a:solidFill>
                <a:latin typeface="Arial" panose="020B0604020202020204" pitchFamily="34" charset="0"/>
                <a:ea typeface="宋体" panose="02010600030101010101" pitchFamily="2" charset="-122"/>
              </a:rPr>
              <a:t> </a:t>
            </a:r>
            <a:r>
              <a:rPr lang="zh-CN" altLang="zh-CN" sz="2800" dirty="0">
                <a:solidFill>
                  <a:schemeClr val="accent1"/>
                </a:solidFill>
                <a:latin typeface="Arial" panose="020B0604020202020204" pitchFamily="34" charset="0"/>
                <a:ea typeface="宋体" panose="02010600030101010101" pitchFamily="2" charset="-122"/>
              </a:rPr>
              <a:t> </a:t>
            </a:r>
            <a:endParaRPr lang="zh-CN" altLang="zh-CN" sz="2800" dirty="0">
              <a:solidFill>
                <a:schemeClr val="accent1"/>
              </a:solidFill>
              <a:latin typeface="Arial" panose="020B0604020202020204" pitchFamily="34" charset="0"/>
              <a:ea typeface="宋体" panose="02010600030101010101" pitchFamily="2" charset="-122"/>
            </a:endParaRPr>
          </a:p>
        </p:txBody>
      </p:sp>
      <p:pic>
        <p:nvPicPr>
          <p:cNvPr id="12294" name="Picture 9" descr="imagesCA0Z1IZ3"/>
          <p:cNvPicPr>
            <a:picLocks noChangeAspect="1"/>
          </p:cNvPicPr>
          <p:nvPr/>
        </p:nvPicPr>
        <p:blipFill>
          <a:blip r:embed="rId1"/>
          <a:stretch>
            <a:fillRect/>
          </a:stretch>
        </p:blipFill>
        <p:spPr>
          <a:xfrm>
            <a:off x="0" y="1607185"/>
            <a:ext cx="533400" cy="533400"/>
          </a:xfrm>
          <a:prstGeom prst="rect">
            <a:avLst/>
          </a:prstGeom>
          <a:noFill/>
          <a:ln w="9525">
            <a:noFill/>
          </a:ln>
        </p:spPr>
      </p:pic>
      <p:pic>
        <p:nvPicPr>
          <p:cNvPr id="12295" name="Picture 10" descr="imagesCA0Z1IZ3"/>
          <p:cNvPicPr>
            <a:picLocks noChangeAspect="1"/>
          </p:cNvPicPr>
          <p:nvPr/>
        </p:nvPicPr>
        <p:blipFill>
          <a:blip r:embed="rId1"/>
          <a:stretch>
            <a:fillRect/>
          </a:stretch>
        </p:blipFill>
        <p:spPr>
          <a:xfrm>
            <a:off x="0" y="5133340"/>
            <a:ext cx="533400" cy="533400"/>
          </a:xfrm>
          <a:prstGeom prst="rect">
            <a:avLst/>
          </a:prstGeom>
          <a:noFill/>
          <a:ln w="9525">
            <a:noFill/>
          </a:ln>
        </p:spPr>
      </p:pic>
      <p:pic>
        <p:nvPicPr>
          <p:cNvPr id="12296" name="Picture 6" descr="2">
            <a:hlinkClick r:id="rId2" action="ppaction://hlinksldjump"/>
          </p:cNvPr>
          <p:cNvPicPr>
            <a:picLocks noChangeAspect="1"/>
          </p:cNvPicPr>
          <p:nvPr/>
        </p:nvPicPr>
        <p:blipFill>
          <a:blip r:embed="rId3"/>
          <a:stretch>
            <a:fillRect/>
          </a:stretch>
        </p:blipFill>
        <p:spPr>
          <a:xfrm>
            <a:off x="4395470" y="582803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064">
                                            <p:txEl>
                                              <p:charRg st="0" end="60"/>
                                            </p:txEl>
                                          </p:spTgt>
                                        </p:tgtEl>
                                        <p:attrNameLst>
                                          <p:attrName>style.visibility</p:attrName>
                                        </p:attrNameLst>
                                      </p:cBhvr>
                                      <p:to>
                                        <p:strVal val="visible"/>
                                      </p:to>
                                    </p:set>
                                    <p:anim calcmode="lin" valueType="num">
                                      <p:cBhvr additive="base">
                                        <p:cTn id="7" dur="500" fill="hold"/>
                                        <p:tgtEl>
                                          <p:spTgt spid="45064">
                                            <p:txEl>
                                              <p:charRg st="0" end="6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64">
                                            <p:txEl>
                                              <p:charRg st="0" end="6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064">
                                            <p:txEl>
                                              <p:charRg st="1" end="1"/>
                                            </p:txEl>
                                          </p:spTgt>
                                        </p:tgtEl>
                                        <p:attrNameLst>
                                          <p:attrName>style.visibility</p:attrName>
                                        </p:attrNameLst>
                                      </p:cBhvr>
                                      <p:to>
                                        <p:strVal val="visible"/>
                                      </p:to>
                                    </p:set>
                                    <p:anim calcmode="lin" valueType="num">
                                      <p:cBhvr additive="base">
                                        <p:cTn id="13" dur="500" fill="hold"/>
                                        <p:tgtEl>
                                          <p:spTgt spid="45064">
                                            <p:txEl>
                                              <p:char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64">
                                            <p:txEl>
                                              <p:char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5064">
                                            <p:txEl>
                                              <p:charRg st="1" end="1"/>
                                            </p:txEl>
                                          </p:spTgt>
                                        </p:tgtEl>
                                        <p:attrNameLst>
                                          <p:attrName>style.visibility</p:attrName>
                                        </p:attrNameLst>
                                      </p:cBhvr>
                                      <p:to>
                                        <p:strVal val="visible"/>
                                      </p:to>
                                    </p:set>
                                    <p:anim calcmode="lin" valueType="num">
                                      <p:cBhvr additive="base">
                                        <p:cTn id="19" dur="500" fill="hold"/>
                                        <p:tgtEl>
                                          <p:spTgt spid="45064">
                                            <p:txEl>
                                              <p:char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064">
                                            <p:txEl>
                                              <p:char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064">
                                            <p:txEl>
                                              <p:charRg st="3" end="3"/>
                                            </p:txEl>
                                          </p:spTgt>
                                        </p:tgtEl>
                                        <p:attrNameLst>
                                          <p:attrName>style.visibility</p:attrName>
                                        </p:attrNameLst>
                                      </p:cBhvr>
                                      <p:to>
                                        <p:strVal val="visible"/>
                                      </p:to>
                                    </p:set>
                                    <p:anim calcmode="lin" valueType="num">
                                      <p:cBhvr additive="base">
                                        <p:cTn id="25" dur="500" fill="hold"/>
                                        <p:tgtEl>
                                          <p:spTgt spid="45064">
                                            <p:txEl>
                                              <p:char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5064">
                                            <p:txEl>
                                              <p:char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38"/>
          <p:cNvSpPr txBox="1"/>
          <p:nvPr/>
        </p:nvSpPr>
        <p:spPr>
          <a:xfrm>
            <a:off x="1050925" y="201613"/>
            <a:ext cx="7900988" cy="519112"/>
          </a:xfrm>
          <a:prstGeom prst="rect">
            <a:avLst/>
          </a:prstGeom>
          <a:solidFill>
            <a:srgbClr val="FF99CC"/>
          </a:solidFill>
          <a:ln w="28575">
            <a:noFill/>
          </a:ln>
        </p:spPr>
        <p:txBody>
          <a:bodyPr>
            <a:spAutoFit/>
          </a:bodyPr>
          <a:p>
            <a:endParaRPr lang="zh-CN" altLang="en-US" sz="2800" dirty="0">
              <a:latin typeface="Arial" panose="020B0604020202020204" pitchFamily="34" charset="0"/>
              <a:ea typeface="宋体" panose="02010600030101010101" pitchFamily="2" charset="-122"/>
            </a:endParaRPr>
          </a:p>
        </p:txBody>
      </p:sp>
      <p:grpSp>
        <p:nvGrpSpPr>
          <p:cNvPr id="13315" name="Group 19"/>
          <p:cNvGrpSpPr/>
          <p:nvPr/>
        </p:nvGrpSpPr>
        <p:grpSpPr>
          <a:xfrm>
            <a:off x="1068388" y="630238"/>
            <a:ext cx="693737" cy="728662"/>
            <a:chOff x="802" y="845"/>
            <a:chExt cx="827" cy="826"/>
          </a:xfrm>
        </p:grpSpPr>
        <p:sp>
          <p:nvSpPr>
            <p:cNvPr id="13318"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3319"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3320"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13316" name="Rectangle 3"/>
          <p:cNvSpPr/>
          <p:nvPr/>
        </p:nvSpPr>
        <p:spPr>
          <a:xfrm>
            <a:off x="0" y="0"/>
            <a:ext cx="9144000" cy="6858000"/>
          </a:xfrm>
          <a:prstGeom prst="rect">
            <a:avLst/>
          </a:prstGeom>
          <a:solidFill>
            <a:srgbClr val="FFCCFF"/>
          </a:solidFill>
          <a:ln w="9525">
            <a:noFill/>
          </a:ln>
        </p:spPr>
        <p:txBody>
          <a:bodyPr/>
          <a:p>
            <a:pPr marL="609600" indent="-609600" algn="ctr" eaLnBrk="0" hangingPunct="0">
              <a:spcBef>
                <a:spcPct val="20000"/>
              </a:spcBef>
              <a:buSzPct val="85000"/>
              <a:buFont typeface="Wingdings" panose="05000000000000000000" pitchFamily="2" charset="2"/>
            </a:pPr>
            <a:r>
              <a:rPr lang="en-US" altLang="zh-CN" sz="2400" u="sng" dirty="0">
                <a:solidFill>
                  <a:schemeClr val="tx2"/>
                </a:solidFill>
                <a:latin typeface="Times New Roman" panose="02020603050405020304" pitchFamily="18" charset="0"/>
                <a:ea typeface="宋体" panose="02010600030101010101" pitchFamily="2" charset="-122"/>
              </a:rPr>
              <a:t>Profile of the Canton Fair</a:t>
            </a:r>
            <a:endParaRPr lang="en-US" altLang="zh-CN" sz="2400" u="sng" dirty="0">
              <a:solidFill>
                <a:schemeClr val="tx2"/>
              </a:solidFill>
              <a:latin typeface="Times New Roman" panose="02020603050405020304" pitchFamily="18" charset="0"/>
              <a:ea typeface="宋体" panose="02010600030101010101" pitchFamily="2" charset="-122"/>
            </a:endParaRPr>
          </a:p>
          <a:p>
            <a:pPr marL="609600" indent="-609600" algn="ctr" eaLnBrk="0" hangingPunct="0">
              <a:spcBef>
                <a:spcPct val="20000"/>
              </a:spcBef>
              <a:buSzPct val="85000"/>
              <a:buFont typeface="Wingdings" panose="05000000000000000000" pitchFamily="2" charset="2"/>
            </a:pPr>
            <a:endParaRPr lang="en-US" altLang="zh-CN" sz="2400" u="sng"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000" dirty="0">
                <a:solidFill>
                  <a:schemeClr val="tx2"/>
                </a:solidFill>
                <a:latin typeface="Times New Roman" panose="02020603050405020304" pitchFamily="18" charset="0"/>
                <a:ea typeface="宋体" panose="02010600030101010101" pitchFamily="2" charset="-122"/>
              </a:rPr>
              <a:t>  </a:t>
            </a:r>
            <a:r>
              <a:rPr lang="en-US" altLang="zh-CN" sz="2400" dirty="0">
                <a:solidFill>
                  <a:schemeClr val="tx2"/>
                </a:solidFill>
                <a:latin typeface="Times New Roman" panose="02020603050405020304" pitchFamily="18" charset="0"/>
                <a:ea typeface="宋体" panose="02010600030101010101" pitchFamily="2" charset="-122"/>
              </a:rPr>
              <a:t>Well-known as the Canton Fair, China Import and Export Fair (CIEF) has been held biannually in Guangzhou every spring and autumn since 1957. Regarded as the largest scale, the highest level, the Canton Fair presents the most comprehensive exhibition covering the widest range of industries and sectors, as well as the richest products and commodities. </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 The Canton Fair is composed of 48 trading delegations, including thousands of foreign trade companies, factories, scientific research institutions, foreign invested enterprises, wholly foreign-owned enterprises, private enterprises, all of which are of good credibility and strong financial capability.</a:t>
            </a:r>
            <a:endParaRPr lang="en-US" altLang="zh-CN" sz="2400" dirty="0">
              <a:solidFill>
                <a:schemeClr val="tx2"/>
              </a:solidFill>
              <a:latin typeface="Times New Roman" panose="02020603050405020304" pitchFamily="18" charset="0"/>
              <a:ea typeface="宋体" panose="02010600030101010101" pitchFamily="2" charset="-122"/>
            </a:endParaRPr>
          </a:p>
        </p:txBody>
      </p:sp>
      <p:pic>
        <p:nvPicPr>
          <p:cNvPr id="13317" name="Picture 6" descr="2">
            <a:hlinkClick r:id="rId1" action="ppaction://hlinksldjump"/>
          </p:cNvPr>
          <p:cNvPicPr>
            <a:picLocks noChangeAspect="1"/>
          </p:cNvPicPr>
          <p:nvPr/>
        </p:nvPicPr>
        <p:blipFill>
          <a:blip r:embed="rId2"/>
          <a:stretch>
            <a:fillRect/>
          </a:stretch>
        </p:blipFill>
        <p:spPr>
          <a:xfrm>
            <a:off x="7973695" y="5638800"/>
            <a:ext cx="887413" cy="1219200"/>
          </a:xfrm>
          <a:prstGeom prst="rect">
            <a:avLst/>
          </a:prstGeom>
          <a:noFill/>
          <a:ln w="9525">
            <a:no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38"/>
          <p:cNvSpPr txBox="1"/>
          <p:nvPr/>
        </p:nvSpPr>
        <p:spPr>
          <a:xfrm>
            <a:off x="1050925" y="201613"/>
            <a:ext cx="7900988" cy="519112"/>
          </a:xfrm>
          <a:prstGeom prst="rect">
            <a:avLst/>
          </a:prstGeom>
          <a:solidFill>
            <a:srgbClr val="FF99CC"/>
          </a:solidFill>
          <a:ln w="28575">
            <a:noFill/>
          </a:ln>
        </p:spPr>
        <p:txBody>
          <a:bodyPr>
            <a:spAutoFit/>
          </a:bodyPr>
          <a:p>
            <a:endParaRPr lang="zh-CN" altLang="en-US" sz="2800" dirty="0">
              <a:latin typeface="Arial" panose="020B0604020202020204" pitchFamily="34" charset="0"/>
              <a:ea typeface="宋体" panose="02010600030101010101" pitchFamily="2" charset="-122"/>
            </a:endParaRPr>
          </a:p>
        </p:txBody>
      </p:sp>
      <p:grpSp>
        <p:nvGrpSpPr>
          <p:cNvPr id="13315" name="Group 19"/>
          <p:cNvGrpSpPr/>
          <p:nvPr/>
        </p:nvGrpSpPr>
        <p:grpSpPr>
          <a:xfrm>
            <a:off x="1068388" y="630238"/>
            <a:ext cx="693737" cy="728662"/>
            <a:chOff x="802" y="845"/>
            <a:chExt cx="827" cy="826"/>
          </a:xfrm>
        </p:grpSpPr>
        <p:sp>
          <p:nvSpPr>
            <p:cNvPr id="13318"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3319"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3320"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13316" name="Rectangle 3"/>
          <p:cNvSpPr/>
          <p:nvPr/>
        </p:nvSpPr>
        <p:spPr>
          <a:xfrm>
            <a:off x="-635" y="-10160"/>
            <a:ext cx="9144000" cy="6868795"/>
          </a:xfrm>
          <a:prstGeom prst="rect">
            <a:avLst/>
          </a:prstGeom>
          <a:solidFill>
            <a:srgbClr val="FFCCFF"/>
          </a:solidFill>
          <a:ln w="9525">
            <a:noFill/>
          </a:ln>
        </p:spPr>
        <p:txBody>
          <a:bodyPr/>
          <a:p>
            <a:pPr marL="609600" indent="-609600" algn="ctr" eaLnBrk="0" hangingPunct="0">
              <a:spcBef>
                <a:spcPct val="20000"/>
              </a:spcBef>
              <a:buSzPct val="85000"/>
              <a:buFont typeface="Wingdings" panose="05000000000000000000" pitchFamily="2" charset="2"/>
            </a:pPr>
            <a:endParaRPr lang="en-US" altLang="zh-CN" sz="2400" u="sng"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000" dirty="0">
                <a:solidFill>
                  <a:schemeClr val="tx2"/>
                </a:solidFill>
                <a:latin typeface="Times New Roman" panose="02020603050405020304" pitchFamily="18" charset="0"/>
                <a:ea typeface="宋体" panose="02010600030101010101" pitchFamily="2" charset="-122"/>
              </a:rPr>
              <a:t> </a:t>
            </a:r>
            <a:r>
              <a:rPr lang="en-US" altLang="zh-CN" sz="2400" dirty="0">
                <a:solidFill>
                  <a:schemeClr val="tx2"/>
                </a:solidFill>
                <a:latin typeface="Times New Roman" panose="02020603050405020304" pitchFamily="18" charset="0"/>
                <a:ea typeface="宋体" panose="02010600030101010101" pitchFamily="2" charset="-122"/>
              </a:rPr>
              <a:t>Elites of business people visit Guangzhou to trade and communicate in various ways and provide a great deal of chances of commerce. In spite of the traditional negotiation against samples, the fair adds online way of trade. Based on export trade, it also deals with the import trade, economic and technological cooperation and exchanges, as well as commodity inspection, insurance, transportation, advertising, consultation, etc.</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 Covering an exhibition area of 118 hectares (1.18 million square meters), the 126th session of CIEF in 2019 offered 60,676 stands, which attracted 25,642 enterprises at home and abroad. The export turnover of about 28.08 billion USD surely would make great contribution to the development of foreign trade of China. </a:t>
            </a:r>
            <a:endParaRPr lang="en-US" altLang="zh-CN" sz="2400" dirty="0">
              <a:solidFill>
                <a:schemeClr val="tx2"/>
              </a:solidFill>
              <a:latin typeface="Times New Roman" panose="02020603050405020304" pitchFamily="18" charset="0"/>
              <a:ea typeface="宋体" panose="02010600030101010101" pitchFamily="2" charset="-122"/>
            </a:endParaRPr>
          </a:p>
        </p:txBody>
      </p:sp>
      <p:pic>
        <p:nvPicPr>
          <p:cNvPr id="13317" name="Picture 6" descr="2">
            <a:hlinkClick r:id="rId1" action="ppaction://hlinksldjump"/>
          </p:cNvPr>
          <p:cNvPicPr>
            <a:picLocks noChangeAspect="1"/>
          </p:cNvPicPr>
          <p:nvPr/>
        </p:nvPicPr>
        <p:blipFill>
          <a:blip r:embed="rId2"/>
          <a:stretch>
            <a:fillRect/>
          </a:stretch>
        </p:blipFill>
        <p:spPr>
          <a:xfrm>
            <a:off x="7952740" y="5638800"/>
            <a:ext cx="887413" cy="1219200"/>
          </a:xfrm>
          <a:prstGeom prst="rect">
            <a:avLst/>
          </a:prstGeom>
          <a:noFill/>
          <a:ln w="9525">
            <a:no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38"/>
          <p:cNvSpPr txBox="1"/>
          <p:nvPr/>
        </p:nvSpPr>
        <p:spPr>
          <a:xfrm>
            <a:off x="1050925" y="201613"/>
            <a:ext cx="7900988" cy="519112"/>
          </a:xfrm>
          <a:prstGeom prst="rect">
            <a:avLst/>
          </a:prstGeom>
          <a:solidFill>
            <a:srgbClr val="FF99CC"/>
          </a:solidFill>
          <a:ln w="28575">
            <a:noFill/>
          </a:ln>
        </p:spPr>
        <p:txBody>
          <a:bodyPr>
            <a:spAutoFit/>
          </a:bodyPr>
          <a:p>
            <a:endParaRPr lang="zh-CN" altLang="en-US" sz="2800" dirty="0">
              <a:latin typeface="Arial" panose="020B0604020202020204" pitchFamily="34" charset="0"/>
              <a:ea typeface="宋体" panose="02010600030101010101" pitchFamily="2" charset="-122"/>
            </a:endParaRPr>
          </a:p>
        </p:txBody>
      </p:sp>
      <p:grpSp>
        <p:nvGrpSpPr>
          <p:cNvPr id="13315" name="Group 19"/>
          <p:cNvGrpSpPr/>
          <p:nvPr/>
        </p:nvGrpSpPr>
        <p:grpSpPr>
          <a:xfrm>
            <a:off x="1068388" y="630238"/>
            <a:ext cx="693737" cy="728662"/>
            <a:chOff x="802" y="845"/>
            <a:chExt cx="827" cy="826"/>
          </a:xfrm>
        </p:grpSpPr>
        <p:sp>
          <p:nvSpPr>
            <p:cNvPr id="13318"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3319"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3320"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13316" name="Rectangle 3"/>
          <p:cNvSpPr/>
          <p:nvPr/>
        </p:nvSpPr>
        <p:spPr>
          <a:xfrm>
            <a:off x="-635" y="-10160"/>
            <a:ext cx="9144000" cy="6868795"/>
          </a:xfrm>
          <a:prstGeom prst="rect">
            <a:avLst/>
          </a:prstGeom>
          <a:solidFill>
            <a:srgbClr val="FFCCFF"/>
          </a:solidFill>
          <a:ln w="9525">
            <a:noFill/>
          </a:ln>
        </p:spPr>
        <p:txBody>
          <a:bodyPr/>
          <a:p>
            <a:pPr marL="609600" indent="-609600" algn="just" eaLnBrk="0" hangingPunct="0">
              <a:spcBef>
                <a:spcPct val="20000"/>
              </a:spcBef>
              <a:buClrTx/>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 Canton Fair 2020 likes a golden business bridge, linking insightful overseas buyers with high-quality domestic exhibitors. Usually Canton Fair will be divided into three phases according to different industries and sectors, the following table is Canton Fair 2020 Spring Schedule. You should decide which phase you will attend before booking a hotel, also you can check each exhibition layout for each phase.</a:t>
            </a:r>
            <a:endParaRPr lang="en-US" altLang="zh-CN" sz="2400" dirty="0">
              <a:solidFill>
                <a:schemeClr val="tx2"/>
              </a:solidFill>
              <a:latin typeface="Times New Roman" panose="02020603050405020304" pitchFamily="18" charset="0"/>
              <a:ea typeface="宋体" panose="02010600030101010101" pitchFamily="2" charset="-122"/>
            </a:endParaRPr>
          </a:p>
        </p:txBody>
      </p:sp>
      <p:pic>
        <p:nvPicPr>
          <p:cNvPr id="13317" name="Picture 6" descr="2">
            <a:hlinkClick r:id="rId1" action="ppaction://hlinksldjump"/>
          </p:cNvPr>
          <p:cNvPicPr>
            <a:picLocks noChangeAspect="1"/>
          </p:cNvPicPr>
          <p:nvPr/>
        </p:nvPicPr>
        <p:blipFill>
          <a:blip r:embed="rId2"/>
          <a:stretch>
            <a:fillRect/>
          </a:stretch>
        </p:blipFill>
        <p:spPr>
          <a:xfrm>
            <a:off x="8041005" y="1802130"/>
            <a:ext cx="887413" cy="1219200"/>
          </a:xfrm>
          <a:prstGeom prst="rect">
            <a:avLst/>
          </a:prstGeom>
          <a:noFill/>
          <a:ln w="9525">
            <a:noFill/>
          </a:ln>
        </p:spPr>
      </p:pic>
      <p:graphicFrame>
        <p:nvGraphicFramePr>
          <p:cNvPr id="2" name="表格 1"/>
          <p:cNvGraphicFramePr/>
          <p:nvPr>
            <p:custDataLst>
              <p:tags r:id="rId3"/>
            </p:custDataLst>
          </p:nvPr>
        </p:nvGraphicFramePr>
        <p:xfrm>
          <a:off x="289560" y="2777490"/>
          <a:ext cx="8639175" cy="3718560"/>
        </p:xfrm>
        <a:graphic>
          <a:graphicData uri="http://schemas.openxmlformats.org/drawingml/2006/table">
            <a:tbl>
              <a:tblPr firstRow="1" bandRow="1">
                <a:tableStyleId>{5C22544A-7EE6-4342-B048-85BDC9FD1C3A}</a:tableStyleId>
              </a:tblPr>
              <a:tblGrid>
                <a:gridCol w="2932430"/>
                <a:gridCol w="2680335"/>
                <a:gridCol w="3026410"/>
              </a:tblGrid>
              <a:tr h="365760">
                <a:tc gridSpan="3">
                  <a:txBody>
                    <a:bodyPr/>
                    <a:p>
                      <a:pPr algn="ctr">
                        <a:buNone/>
                      </a:pPr>
                      <a:r>
                        <a:rPr lang="zh-CN" altLang="en-US"/>
                        <a:t>Sections of the 127 Canton Fair (2020 Spring)</a:t>
                      </a:r>
                      <a:endParaRPr lang="zh-CN" altLang="en-US"/>
                    </a:p>
                  </a:txBody>
                  <a:tcPr/>
                </a:tc>
                <a:tc hMerge="1">
                  <a:tcPr/>
                </a:tc>
                <a:tc hMerge="1">
                  <a:tcPr/>
                </a:tc>
              </a:tr>
              <a:tr h="579120">
                <a:tc>
                  <a:txBody>
                    <a:bodyPr/>
                    <a:p>
                      <a:pPr algn="ctr">
                        <a:buNone/>
                      </a:pPr>
                      <a:r>
                        <a:rPr lang="zh-CN" altLang="en-US" sz="1600"/>
                        <a:t>Phase 1 (Apr.15 - 19, 2020)</a:t>
                      </a:r>
                      <a:endParaRPr lang="zh-CN" altLang="en-US" sz="1600"/>
                    </a:p>
                    <a:p>
                      <a:pPr algn="ctr">
                        <a:buNone/>
                      </a:pPr>
                      <a:r>
                        <a:rPr lang="zh-CN" altLang="en-US" sz="1600"/>
                        <a:t>9:30 - 18:00</a:t>
                      </a:r>
                      <a:endParaRPr lang="zh-CN" altLang="en-US" sz="1600"/>
                    </a:p>
                  </a:txBody>
                  <a:tcPr/>
                </a:tc>
                <a:tc>
                  <a:txBody>
                    <a:bodyPr/>
                    <a:p>
                      <a:pPr indent="0" algn="ctr">
                        <a:buNone/>
                      </a:pPr>
                      <a:r>
                        <a:rPr lang="zh-CN" altLang="en-US" sz="1600" b="0"/>
                        <a:t>Phase 2 (Apr.23 - 27, 2020)</a:t>
                      </a:r>
                      <a:endParaRPr lang="zh-CN" altLang="en-US" sz="1600" b="0"/>
                    </a:p>
                    <a:p>
                      <a:pPr indent="0" algn="ctr">
                        <a:buNone/>
                      </a:pPr>
                      <a:r>
                        <a:rPr lang="zh-CN" altLang="en-US" sz="1600" b="0"/>
                        <a:t>9:30 - 18:00</a:t>
                      </a:r>
                      <a:endParaRPr lang="zh-CN" altLang="en-US" sz="1600" b="0"/>
                    </a:p>
                  </a:txBody>
                  <a:tcPr marL="31750" marR="31750" marT="31750" marB="31750" vert="horz" anchor="ctr"/>
                </a:tc>
                <a:tc>
                  <a:txBody>
                    <a:bodyPr/>
                    <a:p>
                      <a:pPr indent="0" algn="ctr">
                        <a:buNone/>
                      </a:pPr>
                      <a:r>
                        <a:rPr lang="zh-CN" altLang="en-US" sz="1600" b="0"/>
                        <a:t>Phase 3 (May 1-5, 2020)</a:t>
                      </a:r>
                      <a:endParaRPr lang="zh-CN" altLang="en-US" sz="1600" b="0"/>
                    </a:p>
                    <a:p>
                      <a:pPr indent="0" algn="ctr">
                        <a:buNone/>
                      </a:pPr>
                      <a:r>
                        <a:rPr lang="zh-CN" altLang="en-US" sz="1600" b="0"/>
                        <a:t>9:30 - 18:00</a:t>
                      </a:r>
                      <a:endParaRPr lang="zh-CN" altLang="en-US" sz="1600" b="0"/>
                    </a:p>
                  </a:txBody>
                  <a:tcPr marL="31750" marR="31750" marT="31750" marB="31750" vert="horz" anchor="ctr"/>
                </a:tc>
              </a:tr>
              <a:tr h="2635885">
                <a:tc>
                  <a:txBody>
                    <a:bodyPr/>
                    <a:p>
                      <a:pPr>
                        <a:buNone/>
                      </a:pPr>
                      <a:r>
                        <a:rPr lang="zh-CN" altLang="en-US" sz="1600"/>
                        <a:t>-- Electronics &amp; Household Electrical Appliances</a:t>
                      </a:r>
                      <a:endParaRPr lang="zh-CN" altLang="en-US" sz="1600"/>
                    </a:p>
                    <a:p>
                      <a:pPr>
                        <a:buNone/>
                      </a:pPr>
                      <a:r>
                        <a:rPr lang="zh-CN" altLang="en-US" sz="1600"/>
                        <a:t>-- Lighting Equipment</a:t>
                      </a:r>
                      <a:endParaRPr lang="zh-CN" altLang="en-US" sz="1600"/>
                    </a:p>
                    <a:p>
                      <a:pPr>
                        <a:buNone/>
                      </a:pPr>
                      <a:r>
                        <a:rPr lang="zh-CN" altLang="en-US" sz="1600"/>
                        <a:t>-- Vehicles &amp; Spare Parts</a:t>
                      </a:r>
                      <a:endParaRPr lang="zh-CN" altLang="en-US" sz="1600"/>
                    </a:p>
                    <a:p>
                      <a:pPr>
                        <a:buNone/>
                      </a:pPr>
                      <a:r>
                        <a:rPr lang="zh-CN" altLang="en-US" sz="1600"/>
                        <a:t>-- Machinery</a:t>
                      </a:r>
                      <a:endParaRPr lang="zh-CN" altLang="en-US" sz="1600"/>
                    </a:p>
                    <a:p>
                      <a:pPr>
                        <a:buNone/>
                      </a:pPr>
                      <a:r>
                        <a:rPr lang="zh-CN" altLang="en-US" sz="1600"/>
                        <a:t>-- Hardware &amp; Tools</a:t>
                      </a:r>
                      <a:endParaRPr lang="zh-CN" altLang="en-US" sz="1600"/>
                    </a:p>
                    <a:p>
                      <a:pPr>
                        <a:buNone/>
                      </a:pPr>
                      <a:r>
                        <a:rPr lang="zh-CN" altLang="en-US" sz="1600"/>
                        <a:t>-- Building Materials</a:t>
                      </a:r>
                      <a:endParaRPr lang="zh-CN" altLang="en-US" sz="1600"/>
                    </a:p>
                    <a:p>
                      <a:pPr>
                        <a:buNone/>
                      </a:pPr>
                      <a:r>
                        <a:rPr lang="zh-CN" altLang="en-US" sz="1600"/>
                        <a:t>-- Chemical Products</a:t>
                      </a:r>
                      <a:endParaRPr lang="zh-CN" altLang="en-US" sz="1600"/>
                    </a:p>
                    <a:p>
                      <a:pPr>
                        <a:buNone/>
                      </a:pPr>
                      <a:r>
                        <a:rPr lang="zh-CN" altLang="en-US" sz="1600"/>
                        <a:t>-- Energy</a:t>
                      </a:r>
                      <a:endParaRPr lang="zh-CN" altLang="en-US" sz="1600"/>
                    </a:p>
                    <a:p>
                      <a:pPr>
                        <a:buNone/>
                      </a:pPr>
                      <a:r>
                        <a:rPr lang="zh-CN" altLang="en-US" sz="1600"/>
                        <a:t>-- International Pavilion</a:t>
                      </a:r>
                      <a:endParaRPr lang="zh-CN" altLang="en-US" sz="1600"/>
                    </a:p>
                  </a:txBody>
                  <a:tcPr/>
                </a:tc>
                <a:tc>
                  <a:txBody>
                    <a:bodyPr/>
                    <a:p>
                      <a:pPr>
                        <a:buNone/>
                      </a:pPr>
                      <a:r>
                        <a:rPr lang="zh-CN" altLang="en-US" sz="1600"/>
                        <a:t>-- Consumer Goods</a:t>
                      </a:r>
                      <a:endParaRPr lang="zh-CN" altLang="en-US" sz="1600"/>
                    </a:p>
                    <a:p>
                      <a:pPr>
                        <a:buNone/>
                      </a:pPr>
                      <a:r>
                        <a:rPr lang="zh-CN" altLang="en-US" sz="1600"/>
                        <a:t>-- Gifts</a:t>
                      </a:r>
                      <a:endParaRPr lang="zh-CN" altLang="en-US" sz="1600"/>
                    </a:p>
                    <a:p>
                      <a:pPr>
                        <a:buNone/>
                      </a:pPr>
                      <a:r>
                        <a:rPr lang="zh-CN" altLang="en-US" sz="1600"/>
                        <a:t>-- Home Decorations</a:t>
                      </a:r>
                      <a:endParaRPr lang="zh-CN" altLang="en-US" sz="1600"/>
                    </a:p>
                    <a:p>
                      <a:pPr>
                        <a:buNone/>
                      </a:pPr>
                      <a:r>
                        <a:rPr lang="zh-CN" altLang="en-US" sz="1600"/>
                        <a:t>-- Pet Products &amp; Food</a:t>
                      </a:r>
                      <a:endParaRPr lang="zh-CN" altLang="en-US" sz="1600"/>
                    </a:p>
                  </a:txBody>
                  <a:tcPr/>
                </a:tc>
                <a:tc>
                  <a:txBody>
                    <a:bodyPr/>
                    <a:p>
                      <a:pPr>
                        <a:buNone/>
                      </a:pPr>
                      <a:r>
                        <a:rPr lang="zh-CN" altLang="en-US" sz="1600"/>
                        <a:t>-- Textiles &amp; Garments</a:t>
                      </a:r>
                      <a:endParaRPr lang="zh-CN" altLang="en-US" sz="1600"/>
                    </a:p>
                    <a:p>
                      <a:pPr>
                        <a:buNone/>
                      </a:pPr>
                      <a:r>
                        <a:rPr lang="zh-CN" altLang="en-US" sz="1600"/>
                        <a:t>-- Shoes</a:t>
                      </a:r>
                      <a:endParaRPr lang="zh-CN" altLang="en-US" sz="1600"/>
                    </a:p>
                    <a:p>
                      <a:pPr>
                        <a:buNone/>
                      </a:pPr>
                      <a:r>
                        <a:rPr lang="zh-CN" altLang="en-US" sz="1600"/>
                        <a:t>-- Office Supplies, Cases &amp; Bags, and Recreation  Products</a:t>
                      </a:r>
                      <a:endParaRPr lang="zh-CN" altLang="en-US" sz="1600"/>
                    </a:p>
                    <a:p>
                      <a:pPr>
                        <a:buNone/>
                      </a:pPr>
                      <a:r>
                        <a:rPr lang="zh-CN" altLang="en-US" sz="1600"/>
                        <a:t>-- Medicines, Medical </a:t>
                      </a:r>
                      <a:endParaRPr lang="zh-CN" altLang="en-US" sz="1600"/>
                    </a:p>
                    <a:p>
                      <a:pPr>
                        <a:buNone/>
                      </a:pPr>
                      <a:r>
                        <a:rPr lang="zh-CN" altLang="en-US" sz="1600"/>
                        <a:t>   Devices and Health Products</a:t>
                      </a:r>
                      <a:endParaRPr lang="zh-CN" altLang="en-US" sz="1600"/>
                    </a:p>
                    <a:p>
                      <a:pPr>
                        <a:buNone/>
                      </a:pPr>
                      <a:r>
                        <a:rPr lang="zh-CN" altLang="en-US" sz="1600"/>
                        <a:t>-- Food</a:t>
                      </a:r>
                      <a:endParaRPr lang="zh-CN" altLang="en-US" sz="1600"/>
                    </a:p>
                    <a:p>
                      <a:pPr>
                        <a:buNone/>
                      </a:pPr>
                      <a:r>
                        <a:rPr lang="zh-CN" altLang="en-US" sz="1600"/>
                        <a:t>-- International Pavilion</a:t>
                      </a:r>
                      <a:endParaRPr lang="zh-CN" altLang="en-US" sz="1600"/>
                    </a:p>
                  </a:txBody>
                  <a:tcPr/>
                </a:tc>
              </a:tr>
            </a:tbl>
          </a:graphicData>
        </a:graphic>
      </p:graphicFrame>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17411"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1 Introducing an Exhibition </a:t>
            </a:r>
            <a:endParaRPr lang="zh-CN" altLang="en-US" sz="2800" dirty="0">
              <a:latin typeface="Arial" panose="020B0604020202020204" pitchFamily="34" charset="0"/>
              <a:ea typeface="宋体" panose="02010600030101010101" pitchFamily="2" charset="-122"/>
            </a:endParaRPr>
          </a:p>
        </p:txBody>
      </p:sp>
      <p:grpSp>
        <p:nvGrpSpPr>
          <p:cNvPr id="17412" name="Group 19"/>
          <p:cNvGrpSpPr/>
          <p:nvPr/>
        </p:nvGrpSpPr>
        <p:grpSpPr>
          <a:xfrm>
            <a:off x="1068388" y="630238"/>
            <a:ext cx="693737" cy="728662"/>
            <a:chOff x="802" y="845"/>
            <a:chExt cx="827" cy="826"/>
          </a:xfrm>
        </p:grpSpPr>
        <p:sp>
          <p:nvSpPr>
            <p:cNvPr id="1741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741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741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50184" name="Rectangle 3"/>
          <p:cNvSpPr/>
          <p:nvPr/>
        </p:nvSpPr>
        <p:spPr>
          <a:xfrm>
            <a:off x="332740" y="795655"/>
            <a:ext cx="8811260" cy="541528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Arial" panose="020B0604020202020204" pitchFamily="34" charset="0"/>
                <a:ea typeface="宋体" panose="02010600030101010101" pitchFamily="2" charset="-122"/>
              </a:rPr>
              <a:t>Activity 3 Reading</a:t>
            </a:r>
            <a:r>
              <a:rPr lang="en-US" altLang="zh-CN" sz="2800" dirty="0">
                <a:solidFill>
                  <a:schemeClr val="tx2"/>
                </a:solidFill>
                <a:latin typeface="Arial" panose="020B0604020202020204" pitchFamily="34" charset="0"/>
                <a:ea typeface="宋体" panose="02010600030101010101" pitchFamily="2" charset="-122"/>
              </a:rPr>
              <a:t> </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tx2"/>
                </a:solidFill>
                <a:latin typeface="Times New Roman" panose="02020603050405020304" pitchFamily="18" charset="0"/>
                <a:ea typeface="宋体" panose="02010600030101010101" pitchFamily="2" charset="-122"/>
              </a:rPr>
              <a:t>Mini task I. Understanding </a:t>
            </a:r>
            <a:endParaRPr lang="en-US" altLang="zh-CN" sz="28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Are the statements below true or false?</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000" dirty="0">
                <a:solidFill>
                  <a:schemeClr val="tx2"/>
                </a:solidFill>
                <a:latin typeface="Times New Roman" panose="02020603050405020304" pitchFamily="18" charset="0"/>
                <a:ea typeface="宋体" panose="02010600030101010101" pitchFamily="2" charset="-122"/>
              </a:rPr>
              <a:t>(1)The Canton Fair will be held online for the first time amid the COVID-19 pandemic.</a:t>
            </a:r>
            <a:endParaRPr lang="en-US" altLang="zh-CN" sz="20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000" dirty="0">
                <a:solidFill>
                  <a:schemeClr val="tx2"/>
                </a:solidFill>
                <a:latin typeface="Times New Roman" panose="02020603050405020304" pitchFamily="18" charset="0"/>
                <a:ea typeface="宋体" panose="02010600030101010101" pitchFamily="2" charset="-122"/>
              </a:rPr>
              <a:t>(2)Technologies like big data and artificial intelligence will be leveraged fully to open up new vistas for exhibitors at the upcoming Canton Fair.</a:t>
            </a:r>
            <a:endParaRPr lang="en-US" altLang="zh-CN" sz="20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000" dirty="0">
                <a:solidFill>
                  <a:schemeClr val="tx2"/>
                </a:solidFill>
                <a:latin typeface="Times New Roman" panose="02020603050405020304" pitchFamily="18" charset="0"/>
                <a:ea typeface="宋体" panose="02010600030101010101" pitchFamily="2" charset="-122"/>
              </a:rPr>
              <a:t>(3)Buyers from home and abroad can access the related exhibits and interact in real time with exhibitors while watching live broadcasts.</a:t>
            </a:r>
            <a:endParaRPr lang="en-US" altLang="zh-CN" sz="20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000" dirty="0">
                <a:solidFill>
                  <a:schemeClr val="tx2"/>
                </a:solidFill>
                <a:latin typeface="Times New Roman" panose="02020603050405020304" pitchFamily="18" charset="0"/>
                <a:ea typeface="宋体" panose="02010600030101010101" pitchFamily="2" charset="-122"/>
              </a:rPr>
              <a:t>(4)Business people are reluctant to participate in online exhibition events because of the COVID-19 pandemic.</a:t>
            </a:r>
            <a:endParaRPr lang="en-US" altLang="zh-CN" sz="20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000" dirty="0">
                <a:solidFill>
                  <a:schemeClr val="tx2"/>
                </a:solidFill>
                <a:latin typeface="Times New Roman" panose="02020603050405020304" pitchFamily="18" charset="0"/>
                <a:ea typeface="宋体" panose="02010600030101010101" pitchFamily="2" charset="-122"/>
              </a:rPr>
              <a:t>(5)The number of exhibitors decreased compared with last year because of COVID-19 pandemic. </a:t>
            </a:r>
            <a:endParaRPr lang="en-US" altLang="zh-CN" sz="20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(1) T  (2) T  (3) T  (4) F  (5) F</a:t>
            </a:r>
            <a:endParaRPr lang="en-US" altLang="zh-CN" sz="3200" dirty="0">
              <a:solidFill>
                <a:schemeClr val="accent1"/>
              </a:solidFill>
              <a:latin typeface="Arial" panose="020B0604020202020204" pitchFamily="34" charset="0"/>
              <a:ea typeface="宋体" panose="02010600030101010101" pitchFamily="2" charset="-122"/>
            </a:endParaRPr>
          </a:p>
        </p:txBody>
      </p:sp>
      <p:pic>
        <p:nvPicPr>
          <p:cNvPr id="17414" name="Picture 9" descr="imagesCA0Z1IZ3"/>
          <p:cNvPicPr>
            <a:picLocks noChangeAspect="1"/>
          </p:cNvPicPr>
          <p:nvPr/>
        </p:nvPicPr>
        <p:blipFill>
          <a:blip r:embed="rId1"/>
          <a:stretch>
            <a:fillRect/>
          </a:stretch>
        </p:blipFill>
        <p:spPr>
          <a:xfrm>
            <a:off x="0" y="5215255"/>
            <a:ext cx="533400" cy="533400"/>
          </a:xfrm>
          <a:prstGeom prst="rect">
            <a:avLst/>
          </a:prstGeom>
          <a:noFill/>
          <a:ln w="9525">
            <a:noFill/>
          </a:ln>
        </p:spPr>
      </p:pic>
      <p:pic>
        <p:nvPicPr>
          <p:cNvPr id="17415" name="Picture 6" descr="2">
            <a:hlinkClick r:id="rId2" action="ppaction://hlinksldjump"/>
          </p:cNvPr>
          <p:cNvPicPr>
            <a:picLocks noChangeAspect="1"/>
          </p:cNvPicPr>
          <p:nvPr/>
        </p:nvPicPr>
        <p:blipFill>
          <a:blip r:embed="rId3"/>
          <a:stretch>
            <a:fillRect/>
          </a:stretch>
        </p:blipFill>
        <p:spPr>
          <a:xfrm>
            <a:off x="7353300" y="86995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84">
                                            <p:txEl>
                                              <p:charRg st="0" end="20"/>
                                            </p:txEl>
                                          </p:spTgt>
                                        </p:tgtEl>
                                        <p:attrNameLst>
                                          <p:attrName>style.visibility</p:attrName>
                                        </p:attrNameLst>
                                      </p:cBhvr>
                                      <p:to>
                                        <p:strVal val="visible"/>
                                      </p:to>
                                    </p:set>
                                    <p:anim calcmode="lin" valueType="num">
                                      <p:cBhvr additive="base">
                                        <p:cTn id="7" dur="500" fill="hold"/>
                                        <p:tgtEl>
                                          <p:spTgt spid="50184">
                                            <p:txEl>
                                              <p:charRg st="0" end="2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84">
                                            <p:txEl>
                                              <p:charRg st="0" end="2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84">
                                            <p:txEl>
                                              <p:charRg st="20" end="48"/>
                                            </p:txEl>
                                          </p:spTgt>
                                        </p:tgtEl>
                                        <p:attrNameLst>
                                          <p:attrName>style.visibility</p:attrName>
                                        </p:attrNameLst>
                                      </p:cBhvr>
                                      <p:to>
                                        <p:strVal val="visible"/>
                                      </p:to>
                                    </p:set>
                                    <p:anim calcmode="lin" valueType="num">
                                      <p:cBhvr additive="base">
                                        <p:cTn id="13" dur="500" fill="hold"/>
                                        <p:tgtEl>
                                          <p:spTgt spid="50184">
                                            <p:txEl>
                                              <p:charRg st="20" end="4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84">
                                            <p:txEl>
                                              <p:charRg st="20" end="48"/>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0184">
                                            <p:txEl>
                                              <p:charRg st="48" end="88"/>
                                            </p:txEl>
                                          </p:spTgt>
                                        </p:tgtEl>
                                        <p:attrNameLst>
                                          <p:attrName>style.visibility</p:attrName>
                                        </p:attrNameLst>
                                      </p:cBhvr>
                                      <p:to>
                                        <p:strVal val="visible"/>
                                      </p:to>
                                    </p:set>
                                    <p:anim calcmode="lin" valueType="num">
                                      <p:cBhvr additive="base">
                                        <p:cTn id="17" dur="500" fill="hold"/>
                                        <p:tgtEl>
                                          <p:spTgt spid="50184">
                                            <p:txEl>
                                              <p:charRg st="48" end="88"/>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0184">
                                            <p:txEl>
                                              <p:charRg st="48" end="88"/>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0184">
                                            <p:txEl>
                                              <p:charRg st="3" end="3"/>
                                            </p:txEl>
                                          </p:spTgt>
                                        </p:tgtEl>
                                        <p:attrNameLst>
                                          <p:attrName>style.visibility</p:attrName>
                                        </p:attrNameLst>
                                      </p:cBhvr>
                                      <p:to>
                                        <p:strVal val="visible"/>
                                      </p:to>
                                    </p:set>
                                    <p:anim calcmode="lin" valueType="num">
                                      <p:cBhvr additive="base">
                                        <p:cTn id="21" dur="500" fill="hold"/>
                                        <p:tgtEl>
                                          <p:spTgt spid="50184">
                                            <p:txEl>
                                              <p:char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0184">
                                            <p:txEl>
                                              <p:char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0184">
                                            <p:txEl>
                                              <p:charRg st="4" end="4"/>
                                            </p:txEl>
                                          </p:spTgt>
                                        </p:tgtEl>
                                        <p:attrNameLst>
                                          <p:attrName>style.visibility</p:attrName>
                                        </p:attrNameLst>
                                      </p:cBhvr>
                                      <p:to>
                                        <p:strVal val="visible"/>
                                      </p:to>
                                    </p:set>
                                    <p:anim calcmode="lin" valueType="num">
                                      <p:cBhvr additive="base">
                                        <p:cTn id="25" dur="500" fill="hold"/>
                                        <p:tgtEl>
                                          <p:spTgt spid="50184">
                                            <p:txEl>
                                              <p:char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0184">
                                            <p:txEl>
                                              <p:char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0184">
                                            <p:txEl>
                                              <p:charRg st="5" end="5"/>
                                            </p:txEl>
                                          </p:spTgt>
                                        </p:tgtEl>
                                        <p:attrNameLst>
                                          <p:attrName>style.visibility</p:attrName>
                                        </p:attrNameLst>
                                      </p:cBhvr>
                                      <p:to>
                                        <p:strVal val="visible"/>
                                      </p:to>
                                    </p:set>
                                    <p:anim calcmode="lin" valueType="num">
                                      <p:cBhvr additive="base">
                                        <p:cTn id="29" dur="500" fill="hold"/>
                                        <p:tgtEl>
                                          <p:spTgt spid="50184">
                                            <p:txEl>
                                              <p:char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0184">
                                            <p:txEl>
                                              <p:char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0184">
                                            <p:txEl>
                                              <p:charRg st="6" end="6"/>
                                            </p:txEl>
                                          </p:spTgt>
                                        </p:tgtEl>
                                        <p:attrNameLst>
                                          <p:attrName>style.visibility</p:attrName>
                                        </p:attrNameLst>
                                      </p:cBhvr>
                                      <p:to>
                                        <p:strVal val="visible"/>
                                      </p:to>
                                    </p:set>
                                    <p:anim calcmode="lin" valueType="num">
                                      <p:cBhvr additive="base">
                                        <p:cTn id="33" dur="500" fill="hold"/>
                                        <p:tgtEl>
                                          <p:spTgt spid="50184">
                                            <p:txEl>
                                              <p:char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0184">
                                            <p:txEl>
                                              <p:char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0184">
                                            <p:txEl>
                                              <p:charRg st="386" end="421"/>
                                            </p:txEl>
                                          </p:spTgt>
                                        </p:tgtEl>
                                        <p:attrNameLst>
                                          <p:attrName>style.visibility</p:attrName>
                                        </p:attrNameLst>
                                      </p:cBhvr>
                                      <p:to>
                                        <p:strVal val="visible"/>
                                      </p:to>
                                    </p:set>
                                    <p:anim calcmode="lin" valueType="num">
                                      <p:cBhvr additive="base">
                                        <p:cTn id="39" dur="500" fill="hold"/>
                                        <p:tgtEl>
                                          <p:spTgt spid="50184">
                                            <p:txEl>
                                              <p:charRg st="386" end="42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0184">
                                            <p:txEl>
                                              <p:charRg st="386" end="421"/>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50184">
                                            <p:txEl>
                                              <p:charRg st="8" end="8"/>
                                            </p:txEl>
                                          </p:spTgt>
                                        </p:tgtEl>
                                        <p:attrNameLst>
                                          <p:attrName>style.visibility</p:attrName>
                                        </p:attrNameLst>
                                      </p:cBhvr>
                                      <p:to>
                                        <p:strVal val="visible"/>
                                      </p:to>
                                    </p:set>
                                    <p:anim calcmode="lin" valueType="num">
                                      <p:cBhvr additive="base">
                                        <p:cTn id="45" dur="500" fill="hold"/>
                                        <p:tgtEl>
                                          <p:spTgt spid="50184">
                                            <p:txEl>
                                              <p:char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0184">
                                            <p:txEl>
                                              <p:char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页脚占位符 4"/>
          <p:cNvSpPr txBox="1">
            <a:spLocks noGrp="1"/>
          </p:cNvSpPr>
          <p:nvPr/>
        </p:nvSpPr>
        <p:spPr bwMode="auto">
          <a:xfrm>
            <a:off x="528510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18435"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1 Introducing an Exhibition </a:t>
            </a:r>
            <a:endParaRPr lang="zh-CN" altLang="en-US" sz="2800" dirty="0">
              <a:latin typeface="Arial" panose="020B0604020202020204" pitchFamily="34" charset="0"/>
              <a:ea typeface="宋体" panose="02010600030101010101" pitchFamily="2" charset="-122"/>
            </a:endParaRPr>
          </a:p>
        </p:txBody>
      </p:sp>
      <p:grpSp>
        <p:nvGrpSpPr>
          <p:cNvPr id="18436" name="Group 19"/>
          <p:cNvGrpSpPr/>
          <p:nvPr/>
        </p:nvGrpSpPr>
        <p:grpSpPr>
          <a:xfrm>
            <a:off x="1068388" y="630238"/>
            <a:ext cx="693737" cy="728662"/>
            <a:chOff x="802" y="845"/>
            <a:chExt cx="827" cy="826"/>
          </a:xfrm>
        </p:grpSpPr>
        <p:sp>
          <p:nvSpPr>
            <p:cNvPr id="18440"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8441"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8442"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51208" name="Rectangle 3"/>
          <p:cNvSpPr/>
          <p:nvPr/>
        </p:nvSpPr>
        <p:spPr>
          <a:xfrm>
            <a:off x="545465" y="821055"/>
            <a:ext cx="8527415" cy="541274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dirty="0">
                <a:solidFill>
                  <a:schemeClr val="tx2"/>
                </a:solidFill>
                <a:latin typeface="Arial" panose="020B0604020202020204" pitchFamily="34" charset="0"/>
                <a:ea typeface="宋体" panose="02010600030101010101" pitchFamily="2" charset="-122"/>
              </a:rPr>
              <a:t>Activity 3 Reading </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tx2"/>
                </a:solidFill>
                <a:latin typeface="Times New Roman" panose="02020603050405020304" pitchFamily="18" charset="0"/>
                <a:ea typeface="宋体" panose="02010600030101010101" pitchFamily="2" charset="-122"/>
              </a:rPr>
              <a:t>Mini task </a:t>
            </a:r>
            <a:r>
              <a:rPr lang="en-US" altLang="zh-CN" sz="3200" dirty="0">
                <a:solidFill>
                  <a:schemeClr val="tx2"/>
                </a:solidFill>
                <a:latin typeface="Arial" panose="020B0604020202020204" pitchFamily="34" charset="0"/>
                <a:ea typeface="宋体" panose="02010600030101010101" pitchFamily="2" charset="-122"/>
              </a:rPr>
              <a:t>II. Vocabulary</a:t>
            </a:r>
            <a:endParaRPr lang="en-US" altLang="zh-CN" sz="32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Read the following statements and fill in the blanks with appropriate words in the word box. Change their forms when necessary.</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tx2"/>
                </a:solidFill>
                <a:latin typeface="Arial" panose="020B0604020202020204" pitchFamily="34" charset="0"/>
                <a:ea typeface="宋体" panose="02010600030101010101" pitchFamily="2" charset="-122"/>
              </a:rPr>
              <a:t>1. application</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tx2"/>
                </a:solidFill>
                <a:latin typeface="Arial" panose="020B0604020202020204" pitchFamily="34" charset="0"/>
                <a:ea typeface="宋体" panose="02010600030101010101" pitchFamily="2" charset="-122"/>
              </a:rPr>
              <a:t>2. event</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tx2"/>
                </a:solidFill>
                <a:latin typeface="Arial" panose="020B0604020202020204" pitchFamily="34" charset="0"/>
                <a:ea typeface="宋体" panose="02010600030101010101" pitchFamily="2" charset="-122"/>
              </a:rPr>
              <a:t>3. stand</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tx2"/>
                </a:solidFill>
                <a:latin typeface="Arial" panose="020B0604020202020204" pitchFamily="34" charset="0"/>
                <a:ea typeface="宋体" panose="02010600030101010101" pitchFamily="2" charset="-122"/>
              </a:rPr>
              <a:t>4. session</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tx2"/>
                </a:solidFill>
                <a:latin typeface="Arial" panose="020B0604020202020204" pitchFamily="34" charset="0"/>
                <a:ea typeface="宋体" panose="02010600030101010101" pitchFamily="2" charset="-122"/>
              </a:rPr>
              <a:t>5. samples</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tx2"/>
                </a:solidFill>
                <a:latin typeface="Arial" panose="020B0604020202020204" pitchFamily="34" charset="0"/>
                <a:ea typeface="宋体" panose="02010600030101010101" pitchFamily="2" charset="-122"/>
              </a:rPr>
              <a:t>6. trading delegations</a:t>
            </a:r>
            <a:endParaRPr lang="en-US" altLang="zh-CN" sz="28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2800" dirty="0">
              <a:solidFill>
                <a:schemeClr val="tx2"/>
              </a:solidFill>
              <a:latin typeface="Times New Roman" panose="02020603050405020304" pitchFamily="18" charset="0"/>
              <a:ea typeface="宋体" panose="02010600030101010101" pitchFamily="2" charset="-122"/>
            </a:endParaRPr>
          </a:p>
        </p:txBody>
      </p:sp>
      <p:pic>
        <p:nvPicPr>
          <p:cNvPr id="18438" name="Picture 9" descr="imagesCA0Z1IZ3"/>
          <p:cNvPicPr>
            <a:picLocks noChangeAspect="1"/>
          </p:cNvPicPr>
          <p:nvPr/>
        </p:nvPicPr>
        <p:blipFill>
          <a:blip r:embed="rId1"/>
          <a:stretch>
            <a:fillRect/>
          </a:stretch>
        </p:blipFill>
        <p:spPr>
          <a:xfrm>
            <a:off x="0" y="2811780"/>
            <a:ext cx="533400" cy="533400"/>
          </a:xfrm>
          <a:prstGeom prst="rect">
            <a:avLst/>
          </a:prstGeom>
          <a:noFill/>
          <a:ln w="9525">
            <a:noFill/>
          </a:ln>
        </p:spPr>
      </p:pic>
      <p:pic>
        <p:nvPicPr>
          <p:cNvPr id="18439" name="Picture 6" descr="2">
            <a:hlinkClick r:id="rId2" action="ppaction://hlinksldjump"/>
          </p:cNvPr>
          <p:cNvPicPr>
            <a:picLocks noChangeAspect="1"/>
          </p:cNvPicPr>
          <p:nvPr/>
        </p:nvPicPr>
        <p:blipFill>
          <a:blip r:embed="rId3"/>
          <a:stretch>
            <a:fillRect/>
          </a:stretch>
        </p:blipFill>
        <p:spPr>
          <a:xfrm>
            <a:off x="8256270" y="5106035"/>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08">
                                            <p:txEl>
                                              <p:charRg st="0" end="20"/>
                                            </p:txEl>
                                          </p:spTgt>
                                        </p:tgtEl>
                                        <p:attrNameLst>
                                          <p:attrName>style.visibility</p:attrName>
                                        </p:attrNameLst>
                                      </p:cBhvr>
                                      <p:to>
                                        <p:strVal val="visible"/>
                                      </p:to>
                                    </p:set>
                                    <p:anim calcmode="lin" valueType="num">
                                      <p:cBhvr additive="base">
                                        <p:cTn id="7" dur="500" fill="hold"/>
                                        <p:tgtEl>
                                          <p:spTgt spid="51208">
                                            <p:txEl>
                                              <p:charRg st="0" end="2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8">
                                            <p:txEl>
                                              <p:charRg st="0" end="2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08">
                                            <p:txEl>
                                              <p:charRg st="20" end="45"/>
                                            </p:txEl>
                                          </p:spTgt>
                                        </p:tgtEl>
                                        <p:attrNameLst>
                                          <p:attrName>style.visibility</p:attrName>
                                        </p:attrNameLst>
                                      </p:cBhvr>
                                      <p:to>
                                        <p:strVal val="visible"/>
                                      </p:to>
                                    </p:set>
                                    <p:anim calcmode="lin" valueType="num">
                                      <p:cBhvr additive="base">
                                        <p:cTn id="13" dur="500" fill="hold"/>
                                        <p:tgtEl>
                                          <p:spTgt spid="51208">
                                            <p:txEl>
                                              <p:charRg st="20" end="4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8">
                                            <p:txEl>
                                              <p:charRg st="20" end="4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08">
                                            <p:txEl>
                                              <p:charRg st="45" end="141"/>
                                            </p:txEl>
                                          </p:spTgt>
                                        </p:tgtEl>
                                        <p:attrNameLst>
                                          <p:attrName>style.visibility</p:attrName>
                                        </p:attrNameLst>
                                      </p:cBhvr>
                                      <p:to>
                                        <p:strVal val="visible"/>
                                      </p:to>
                                    </p:set>
                                    <p:anim calcmode="lin" valueType="num">
                                      <p:cBhvr additive="base">
                                        <p:cTn id="19" dur="500" fill="hold"/>
                                        <p:tgtEl>
                                          <p:spTgt spid="51208">
                                            <p:txEl>
                                              <p:charRg st="45" end="14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8">
                                            <p:txEl>
                                              <p:charRg st="45" end="14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08">
                                            <p:txEl>
                                              <p:charRg st="141" end="156"/>
                                            </p:txEl>
                                          </p:spTgt>
                                        </p:tgtEl>
                                        <p:attrNameLst>
                                          <p:attrName>style.visibility</p:attrName>
                                        </p:attrNameLst>
                                      </p:cBhvr>
                                      <p:to>
                                        <p:strVal val="visible"/>
                                      </p:to>
                                    </p:set>
                                    <p:anim calcmode="lin" valueType="num">
                                      <p:cBhvr additive="base">
                                        <p:cTn id="25" dur="500" fill="hold"/>
                                        <p:tgtEl>
                                          <p:spTgt spid="51208">
                                            <p:txEl>
                                              <p:charRg st="141" end="15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08">
                                            <p:txEl>
                                              <p:charRg st="141" end="15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1208">
                                            <p:txEl>
                                              <p:charRg st="156" end="165"/>
                                            </p:txEl>
                                          </p:spTgt>
                                        </p:tgtEl>
                                        <p:attrNameLst>
                                          <p:attrName>style.visibility</p:attrName>
                                        </p:attrNameLst>
                                      </p:cBhvr>
                                      <p:to>
                                        <p:strVal val="visible"/>
                                      </p:to>
                                    </p:set>
                                    <p:anim calcmode="lin" valueType="num">
                                      <p:cBhvr additive="base">
                                        <p:cTn id="31" dur="500" fill="hold"/>
                                        <p:tgtEl>
                                          <p:spTgt spid="51208">
                                            <p:txEl>
                                              <p:charRg st="156" end="16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08">
                                            <p:txEl>
                                              <p:charRg st="156" end="16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1208">
                                            <p:txEl>
                                              <p:charRg st="165" end="175"/>
                                            </p:txEl>
                                          </p:spTgt>
                                        </p:tgtEl>
                                        <p:attrNameLst>
                                          <p:attrName>style.visibility</p:attrName>
                                        </p:attrNameLst>
                                      </p:cBhvr>
                                      <p:to>
                                        <p:strVal val="visible"/>
                                      </p:to>
                                    </p:set>
                                    <p:anim calcmode="lin" valueType="num">
                                      <p:cBhvr additive="base">
                                        <p:cTn id="37" dur="500" fill="hold"/>
                                        <p:tgtEl>
                                          <p:spTgt spid="51208">
                                            <p:txEl>
                                              <p:charRg st="165" end="17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1208">
                                            <p:txEl>
                                              <p:charRg st="165" end="17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1208">
                                            <p:txEl>
                                              <p:charRg st="175" end="186"/>
                                            </p:txEl>
                                          </p:spTgt>
                                        </p:tgtEl>
                                        <p:attrNameLst>
                                          <p:attrName>style.visibility</p:attrName>
                                        </p:attrNameLst>
                                      </p:cBhvr>
                                      <p:to>
                                        <p:strVal val="visible"/>
                                      </p:to>
                                    </p:set>
                                    <p:anim calcmode="lin" valueType="num">
                                      <p:cBhvr additive="base">
                                        <p:cTn id="43" dur="500" fill="hold"/>
                                        <p:tgtEl>
                                          <p:spTgt spid="51208">
                                            <p:txEl>
                                              <p:charRg st="175" end="18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1208">
                                            <p:txEl>
                                              <p:charRg st="175" end="18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1208">
                                            <p:txEl>
                                              <p:charRg st="186" end="197"/>
                                            </p:txEl>
                                          </p:spTgt>
                                        </p:tgtEl>
                                        <p:attrNameLst>
                                          <p:attrName>style.visibility</p:attrName>
                                        </p:attrNameLst>
                                      </p:cBhvr>
                                      <p:to>
                                        <p:strVal val="visible"/>
                                      </p:to>
                                    </p:set>
                                    <p:anim calcmode="lin" valueType="num">
                                      <p:cBhvr additive="base">
                                        <p:cTn id="49" dur="500" fill="hold"/>
                                        <p:tgtEl>
                                          <p:spTgt spid="51208">
                                            <p:txEl>
                                              <p:charRg st="186" end="19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1208">
                                            <p:txEl>
                                              <p:charRg st="186" end="19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1208">
                                            <p:txEl>
                                              <p:charRg st="197" end="220"/>
                                            </p:txEl>
                                          </p:spTgt>
                                        </p:tgtEl>
                                        <p:attrNameLst>
                                          <p:attrName>style.visibility</p:attrName>
                                        </p:attrNameLst>
                                      </p:cBhvr>
                                      <p:to>
                                        <p:strVal val="visible"/>
                                      </p:to>
                                    </p:set>
                                    <p:anim calcmode="lin" valueType="num">
                                      <p:cBhvr additive="base">
                                        <p:cTn id="55" dur="500" fill="hold"/>
                                        <p:tgtEl>
                                          <p:spTgt spid="51208">
                                            <p:txEl>
                                              <p:charRg st="197" end="22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1208">
                                            <p:txEl>
                                              <p:charRg st="197" end="22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19459"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1 Introducing an Exhibition </a:t>
            </a:r>
            <a:endParaRPr lang="zh-CN" altLang="en-US" sz="2800" dirty="0">
              <a:latin typeface="Arial" panose="020B0604020202020204" pitchFamily="34" charset="0"/>
              <a:ea typeface="宋体" panose="02010600030101010101" pitchFamily="2" charset="-122"/>
            </a:endParaRPr>
          </a:p>
        </p:txBody>
      </p:sp>
      <p:grpSp>
        <p:nvGrpSpPr>
          <p:cNvPr id="19460" name="Group 19"/>
          <p:cNvGrpSpPr/>
          <p:nvPr/>
        </p:nvGrpSpPr>
        <p:grpSpPr>
          <a:xfrm>
            <a:off x="1068388" y="630238"/>
            <a:ext cx="693737" cy="728662"/>
            <a:chOff x="802" y="845"/>
            <a:chExt cx="827" cy="826"/>
          </a:xfrm>
        </p:grpSpPr>
        <p:sp>
          <p:nvSpPr>
            <p:cNvPr id="19464"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9465"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9466"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52232" name="Rectangle 3"/>
          <p:cNvSpPr/>
          <p:nvPr/>
        </p:nvSpPr>
        <p:spPr>
          <a:xfrm>
            <a:off x="554355" y="1000125"/>
            <a:ext cx="8590280" cy="520954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Times New Roman" panose="02020603050405020304" pitchFamily="18" charset="0"/>
                <a:ea typeface="宋体" panose="02010600030101010101" pitchFamily="2" charset="-122"/>
              </a:rPr>
              <a:t>Activity 4 Role-play: Speaking</a:t>
            </a: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u="sng" dirty="0">
                <a:solidFill>
                  <a:schemeClr val="tx2"/>
                </a:solidFill>
                <a:latin typeface="Times New Roman" panose="02020603050405020304" pitchFamily="18" charset="0"/>
                <a:ea typeface="宋体" panose="02010600030101010101" pitchFamily="2" charset="-122"/>
              </a:rPr>
              <a:t>Student A</a:t>
            </a:r>
            <a:endParaRPr lang="en-US" altLang="zh-CN" sz="2400" dirty="0">
              <a:solidFill>
                <a:schemeClr val="tx2"/>
              </a:solidFill>
              <a:latin typeface="Times New Roman" panose="02020603050405020304" pitchFamily="18" charset="0"/>
              <a:ea typeface="宋体" panose="02010600030101010101" pitchFamily="2" charset="-122"/>
            </a:endParaRPr>
          </a:p>
          <a:p>
            <a:pPr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You are the marketing representative of the Canton Fair.</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l"/>
            </a:pPr>
            <a:r>
              <a:rPr lang="en-US" altLang="zh-CN" sz="2400" dirty="0">
                <a:solidFill>
                  <a:schemeClr val="tx2"/>
                </a:solidFill>
                <a:latin typeface="Times New Roman" panose="02020603050405020304" pitchFamily="18" charset="0"/>
                <a:ea typeface="宋体" panose="02010600030101010101" pitchFamily="2" charset="-122"/>
              </a:rPr>
              <a:t>Make a 3-minute promotional presentation introducing the Canton Fair to the potential exhibitors. </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l"/>
            </a:pPr>
            <a:r>
              <a:rPr lang="en-US" altLang="zh-CN" sz="2400" dirty="0">
                <a:solidFill>
                  <a:schemeClr val="tx2"/>
                </a:solidFill>
                <a:latin typeface="Times New Roman" panose="02020603050405020304" pitchFamily="18" charset="0"/>
                <a:ea typeface="宋体" panose="02010600030101010101" pitchFamily="2" charset="-122"/>
              </a:rPr>
              <a:t>Answer the questions from the audience.</a:t>
            </a:r>
            <a:endParaRPr lang="en-US" altLang="zh-CN" sz="2400" u="sng"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u="sng" dirty="0">
                <a:solidFill>
                  <a:schemeClr val="tx2"/>
                </a:solidFill>
                <a:latin typeface="Times New Roman" panose="02020603050405020304" pitchFamily="18" charset="0"/>
                <a:ea typeface="宋体" panose="02010600030101010101" pitchFamily="2" charset="-122"/>
              </a:rPr>
              <a:t>Student B/C/D</a:t>
            </a:r>
            <a:endParaRPr lang="en-US" altLang="zh-CN" sz="2400" dirty="0">
              <a:solidFill>
                <a:schemeClr val="tx2"/>
              </a:solidFill>
              <a:latin typeface="Times New Roman" panose="02020603050405020304" pitchFamily="18" charset="0"/>
              <a:ea typeface="宋体" panose="02010600030101010101" pitchFamily="2" charset="-122"/>
            </a:endParaRPr>
          </a:p>
          <a:p>
            <a:pPr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Your company wishes to exhibit at the Canton Fair. </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l"/>
            </a:pPr>
            <a:r>
              <a:rPr lang="en-US" altLang="zh-CN" sz="2400" dirty="0">
                <a:solidFill>
                  <a:schemeClr val="tx2"/>
                </a:solidFill>
                <a:latin typeface="Times New Roman" panose="02020603050405020304" pitchFamily="18" charset="0"/>
                <a:ea typeface="宋体" panose="02010600030101010101" pitchFamily="2" charset="-122"/>
              </a:rPr>
              <a:t>Get some basic information about the fair from the presentation. </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l"/>
            </a:pPr>
            <a:r>
              <a:rPr lang="en-US" altLang="zh-CN" sz="2400" dirty="0">
                <a:solidFill>
                  <a:schemeClr val="tx2"/>
                </a:solidFill>
                <a:latin typeface="Times New Roman" panose="02020603050405020304" pitchFamily="18" charset="0"/>
                <a:ea typeface="宋体" panose="02010600030101010101" pitchFamily="2" charset="-122"/>
              </a:rPr>
              <a:t>Ask some further questions.</a:t>
            </a:r>
            <a:endParaRPr lang="en-US" altLang="zh-CN" sz="2400" dirty="0">
              <a:solidFill>
                <a:schemeClr val="tx2"/>
              </a:solidFill>
              <a:latin typeface="Times New Roman" panose="02020603050405020304" pitchFamily="18" charset="0"/>
              <a:ea typeface="宋体" panose="02010600030101010101" pitchFamily="2" charset="-122"/>
            </a:endParaRPr>
          </a:p>
        </p:txBody>
      </p:sp>
      <p:pic>
        <p:nvPicPr>
          <p:cNvPr id="19463" name="Picture 6" descr="2">
            <a:hlinkClick r:id="rId1" action="ppaction://hlinksldjump"/>
          </p:cNvPr>
          <p:cNvPicPr>
            <a:picLocks noChangeAspect="1"/>
          </p:cNvPicPr>
          <p:nvPr/>
        </p:nvPicPr>
        <p:blipFill>
          <a:blip r:embed="rId2"/>
          <a:stretch>
            <a:fillRect/>
          </a:stretch>
        </p:blipFill>
        <p:spPr>
          <a:xfrm>
            <a:off x="8064500" y="4990465"/>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232">
                                            <p:txEl>
                                              <p:charRg st="0" end="31"/>
                                            </p:txEl>
                                          </p:spTgt>
                                        </p:tgtEl>
                                        <p:attrNameLst>
                                          <p:attrName>style.visibility</p:attrName>
                                        </p:attrNameLst>
                                      </p:cBhvr>
                                      <p:to>
                                        <p:strVal val="visible"/>
                                      </p:to>
                                    </p:set>
                                    <p:anim calcmode="lin" valueType="num">
                                      <p:cBhvr additive="base">
                                        <p:cTn id="7" dur="500" fill="hold"/>
                                        <p:tgtEl>
                                          <p:spTgt spid="52232">
                                            <p:txEl>
                                              <p:charRg st="0" end="3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32">
                                            <p:txEl>
                                              <p:charRg st="0" end="3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2232">
                                            <p:txEl>
                                              <p:charRg st="32" end="42"/>
                                            </p:txEl>
                                          </p:spTgt>
                                        </p:tgtEl>
                                        <p:attrNameLst>
                                          <p:attrName>style.visibility</p:attrName>
                                        </p:attrNameLst>
                                      </p:cBhvr>
                                      <p:to>
                                        <p:strVal val="visible"/>
                                      </p:to>
                                    </p:set>
                                    <p:anim calcmode="lin" valueType="num">
                                      <p:cBhvr additive="base">
                                        <p:cTn id="13" dur="500" fill="hold"/>
                                        <p:tgtEl>
                                          <p:spTgt spid="52232">
                                            <p:txEl>
                                              <p:charRg st="32" end="4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2232">
                                            <p:txEl>
                                              <p:charRg st="32" end="4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2232">
                                            <p:txEl>
                                              <p:charRg st="238" end="252"/>
                                            </p:txEl>
                                          </p:spTgt>
                                        </p:tgtEl>
                                        <p:attrNameLst>
                                          <p:attrName>style.visibility</p:attrName>
                                        </p:attrNameLst>
                                      </p:cBhvr>
                                      <p:to>
                                        <p:strVal val="visible"/>
                                      </p:to>
                                    </p:set>
                                    <p:anim calcmode="lin" valueType="num">
                                      <p:cBhvr additive="base">
                                        <p:cTn id="19" dur="500" fill="hold"/>
                                        <p:tgtEl>
                                          <p:spTgt spid="52232">
                                            <p:txEl>
                                              <p:charRg st="238" end="25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2232">
                                            <p:txEl>
                                              <p:charRg st="238" end="25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2232">
                                            <p:txEl>
                                              <p:charRg st="42" end="99"/>
                                            </p:txEl>
                                          </p:spTgt>
                                        </p:tgtEl>
                                        <p:attrNameLst>
                                          <p:attrName>style.visibility</p:attrName>
                                        </p:attrNameLst>
                                      </p:cBhvr>
                                      <p:to>
                                        <p:strVal val="visible"/>
                                      </p:to>
                                    </p:set>
                                    <p:anim calcmode="lin" valueType="num">
                                      <p:cBhvr additive="base">
                                        <p:cTn id="25" dur="500" fill="hold"/>
                                        <p:tgtEl>
                                          <p:spTgt spid="52232">
                                            <p:txEl>
                                              <p:charRg st="42" end="9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2232">
                                            <p:txEl>
                                              <p:charRg st="42" end="99"/>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2232">
                                            <p:txEl>
                                              <p:charRg st="99" end="198"/>
                                            </p:txEl>
                                          </p:spTgt>
                                        </p:tgtEl>
                                        <p:attrNameLst>
                                          <p:attrName>style.visibility</p:attrName>
                                        </p:attrNameLst>
                                      </p:cBhvr>
                                      <p:to>
                                        <p:strVal val="visible"/>
                                      </p:to>
                                    </p:set>
                                    <p:anim calcmode="lin" valueType="num">
                                      <p:cBhvr additive="base">
                                        <p:cTn id="29" dur="500" fill="hold"/>
                                        <p:tgtEl>
                                          <p:spTgt spid="52232">
                                            <p:txEl>
                                              <p:charRg st="99" end="19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2232">
                                            <p:txEl>
                                              <p:charRg st="99" end="198"/>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2232">
                                            <p:txEl>
                                              <p:charRg st="198" end="238"/>
                                            </p:txEl>
                                          </p:spTgt>
                                        </p:tgtEl>
                                        <p:attrNameLst>
                                          <p:attrName>style.visibility</p:attrName>
                                        </p:attrNameLst>
                                      </p:cBhvr>
                                      <p:to>
                                        <p:strVal val="visible"/>
                                      </p:to>
                                    </p:set>
                                    <p:anim calcmode="lin" valueType="num">
                                      <p:cBhvr additive="base">
                                        <p:cTn id="33" dur="500" fill="hold"/>
                                        <p:tgtEl>
                                          <p:spTgt spid="52232">
                                            <p:txEl>
                                              <p:charRg st="198" end="23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2232">
                                            <p:txEl>
                                              <p:charRg st="198" end="238"/>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2232">
                                            <p:txEl>
                                              <p:charRg st="252" end="304"/>
                                            </p:txEl>
                                          </p:spTgt>
                                        </p:tgtEl>
                                        <p:attrNameLst>
                                          <p:attrName>style.visibility</p:attrName>
                                        </p:attrNameLst>
                                      </p:cBhvr>
                                      <p:to>
                                        <p:strVal val="visible"/>
                                      </p:to>
                                    </p:set>
                                    <p:anim calcmode="lin" valueType="num">
                                      <p:cBhvr additive="base">
                                        <p:cTn id="39" dur="500" fill="hold"/>
                                        <p:tgtEl>
                                          <p:spTgt spid="52232">
                                            <p:txEl>
                                              <p:charRg st="252" end="30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2232">
                                            <p:txEl>
                                              <p:charRg st="252" end="304"/>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2232">
                                            <p:txEl>
                                              <p:charRg st="304" end="370"/>
                                            </p:txEl>
                                          </p:spTgt>
                                        </p:tgtEl>
                                        <p:attrNameLst>
                                          <p:attrName>style.visibility</p:attrName>
                                        </p:attrNameLst>
                                      </p:cBhvr>
                                      <p:to>
                                        <p:strVal val="visible"/>
                                      </p:to>
                                    </p:set>
                                    <p:anim calcmode="lin" valueType="num">
                                      <p:cBhvr additive="base">
                                        <p:cTn id="43" dur="500" fill="hold"/>
                                        <p:tgtEl>
                                          <p:spTgt spid="52232">
                                            <p:txEl>
                                              <p:charRg st="304" end="37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2232">
                                            <p:txEl>
                                              <p:charRg st="304" end="37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2232">
                                            <p:txEl>
                                              <p:charRg st="370" end="398"/>
                                            </p:txEl>
                                          </p:spTgt>
                                        </p:tgtEl>
                                        <p:attrNameLst>
                                          <p:attrName>style.visibility</p:attrName>
                                        </p:attrNameLst>
                                      </p:cBhvr>
                                      <p:to>
                                        <p:strVal val="visible"/>
                                      </p:to>
                                    </p:set>
                                    <p:anim calcmode="lin" valueType="num">
                                      <p:cBhvr additive="base">
                                        <p:cTn id="47" dur="500" fill="hold"/>
                                        <p:tgtEl>
                                          <p:spTgt spid="52232">
                                            <p:txEl>
                                              <p:charRg st="370" end="39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52232">
                                            <p:txEl>
                                              <p:charRg st="370" end="39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20483"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2 Inviting to an Exhibition </a:t>
            </a:r>
            <a:endParaRPr lang="zh-CN" altLang="en-US" sz="2800" dirty="0">
              <a:latin typeface="Arial" panose="020B0604020202020204" pitchFamily="34" charset="0"/>
              <a:ea typeface="宋体" panose="02010600030101010101" pitchFamily="2" charset="-122"/>
            </a:endParaRPr>
          </a:p>
        </p:txBody>
      </p:sp>
      <p:grpSp>
        <p:nvGrpSpPr>
          <p:cNvPr id="20484" name="Group 19"/>
          <p:cNvGrpSpPr/>
          <p:nvPr/>
        </p:nvGrpSpPr>
        <p:grpSpPr>
          <a:xfrm>
            <a:off x="1068388" y="630238"/>
            <a:ext cx="693737" cy="728662"/>
            <a:chOff x="802" y="845"/>
            <a:chExt cx="827" cy="826"/>
          </a:xfrm>
        </p:grpSpPr>
        <p:sp>
          <p:nvSpPr>
            <p:cNvPr id="2048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048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048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20485" name="Rectangle 3"/>
          <p:cNvSpPr/>
          <p:nvPr/>
        </p:nvSpPr>
        <p:spPr>
          <a:xfrm>
            <a:off x="554355" y="805180"/>
            <a:ext cx="8590280" cy="5405755"/>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Arial" panose="020B0604020202020204" pitchFamily="34" charset="0"/>
                <a:ea typeface="宋体" panose="02010600030101010101" pitchFamily="2" charset="-122"/>
              </a:rPr>
              <a:t>professional</a:t>
            </a:r>
            <a:r>
              <a:rPr lang="en-US" altLang="zh-CN" sz="2800" i="1" dirty="0">
                <a:solidFill>
                  <a:schemeClr val="accent1"/>
                </a:solidFill>
                <a:latin typeface="Arial" panose="020B0604020202020204" pitchFamily="34" charset="0"/>
                <a:ea typeface="宋体" panose="02010600030101010101" pitchFamily="2" charset="-122"/>
              </a:rPr>
              <a:t> n. </a:t>
            </a:r>
            <a:r>
              <a:rPr lang="zh-CN" altLang="en-US" sz="2800" dirty="0">
                <a:solidFill>
                  <a:schemeClr val="accent1"/>
                </a:solidFill>
                <a:latin typeface="Arial" panose="020B0604020202020204" pitchFamily="34" charset="0"/>
                <a:ea typeface="宋体" panose="02010600030101010101" pitchFamily="2" charset="-122"/>
              </a:rPr>
              <a:t>专业人士</a:t>
            </a:r>
            <a:endParaRPr lang="zh-CN" altLang="en-US" sz="28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Arial" panose="020B0604020202020204" pitchFamily="34" charset="0"/>
                <a:ea typeface="宋体" panose="02010600030101010101" pitchFamily="2" charset="-122"/>
              </a:rPr>
              <a:t>delivery</a:t>
            </a:r>
            <a:r>
              <a:rPr lang="en-US" altLang="zh-CN" sz="2800" i="1" dirty="0">
                <a:solidFill>
                  <a:schemeClr val="accent1"/>
                </a:solidFill>
                <a:latin typeface="Arial" panose="020B0604020202020204" pitchFamily="34" charset="0"/>
                <a:ea typeface="宋体" panose="02010600030101010101" pitchFamily="2" charset="-122"/>
              </a:rPr>
              <a:t> n.</a:t>
            </a:r>
            <a:r>
              <a:rPr lang="en-US" altLang="zh-CN" sz="2800" dirty="0">
                <a:solidFill>
                  <a:schemeClr val="accent1"/>
                </a:solidFill>
                <a:latin typeface="Arial" panose="020B0604020202020204" pitchFamily="34" charset="0"/>
                <a:ea typeface="宋体" panose="02010600030101010101" pitchFamily="2" charset="-122"/>
              </a:rPr>
              <a:t> </a:t>
            </a:r>
            <a:r>
              <a:rPr lang="zh-CN" altLang="en-US" sz="2800" dirty="0">
                <a:solidFill>
                  <a:schemeClr val="accent1"/>
                </a:solidFill>
                <a:latin typeface="Arial" panose="020B0604020202020204" pitchFamily="34" charset="0"/>
                <a:ea typeface="宋体" panose="02010600030101010101" pitchFamily="2" charset="-122"/>
              </a:rPr>
              <a:t>演讲，表现方式</a:t>
            </a:r>
            <a:endParaRPr lang="zh-CN" altLang="en-US" sz="28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Arial" panose="020B0604020202020204" pitchFamily="34" charset="0"/>
                <a:ea typeface="宋体" panose="02010600030101010101" pitchFamily="2" charset="-122"/>
              </a:rPr>
              <a:t>entertainment </a:t>
            </a:r>
            <a:r>
              <a:rPr lang="en-US" altLang="zh-CN" sz="2800" i="1" dirty="0">
                <a:solidFill>
                  <a:schemeClr val="accent1"/>
                </a:solidFill>
                <a:latin typeface="Arial" panose="020B0604020202020204" pitchFamily="34" charset="0"/>
                <a:ea typeface="宋体" panose="02010600030101010101" pitchFamily="2" charset="-122"/>
              </a:rPr>
              <a:t>n. </a:t>
            </a:r>
            <a:r>
              <a:rPr lang="zh-CN" altLang="en-US" sz="2800" dirty="0">
                <a:solidFill>
                  <a:schemeClr val="accent1"/>
                </a:solidFill>
                <a:latin typeface="Arial" panose="020B0604020202020204" pitchFamily="34" charset="0"/>
                <a:ea typeface="宋体" panose="02010600030101010101" pitchFamily="2" charset="-122"/>
              </a:rPr>
              <a:t>娱乐</a:t>
            </a:r>
            <a:endParaRPr lang="zh-CN" altLang="en-US" sz="28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Arial" panose="020B0604020202020204" pitchFamily="34" charset="0"/>
                <a:ea typeface="宋体" panose="02010600030101010101" pitchFamily="2" charset="-122"/>
              </a:rPr>
              <a:t>influential </a:t>
            </a:r>
            <a:r>
              <a:rPr lang="en-US" altLang="zh-CN" sz="2800" i="1" dirty="0">
                <a:solidFill>
                  <a:schemeClr val="accent1"/>
                </a:solidFill>
                <a:latin typeface="Arial" panose="020B0604020202020204" pitchFamily="34" charset="0"/>
                <a:ea typeface="宋体" panose="02010600030101010101" pitchFamily="2" charset="-122"/>
              </a:rPr>
              <a:t>adj.</a:t>
            </a:r>
            <a:r>
              <a:rPr lang="en-US" altLang="zh-CN" sz="2800" dirty="0">
                <a:solidFill>
                  <a:schemeClr val="accent1"/>
                </a:solidFill>
                <a:latin typeface="Arial" panose="020B0604020202020204" pitchFamily="34" charset="0"/>
                <a:ea typeface="宋体" panose="02010600030101010101" pitchFamily="2" charset="-122"/>
              </a:rPr>
              <a:t> </a:t>
            </a:r>
            <a:r>
              <a:rPr lang="zh-CN" altLang="en-US" sz="2800" dirty="0">
                <a:solidFill>
                  <a:schemeClr val="accent1"/>
                </a:solidFill>
                <a:latin typeface="Arial" panose="020B0604020202020204" pitchFamily="34" charset="0"/>
                <a:ea typeface="宋体" panose="02010600030101010101" pitchFamily="2" charset="-122"/>
              </a:rPr>
              <a:t>有影响力的</a:t>
            </a:r>
            <a:endParaRPr lang="zh-CN" altLang="en-US" sz="28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Arial" panose="020B0604020202020204" pitchFamily="34" charset="0"/>
                <a:ea typeface="宋体" panose="02010600030101010101" pitchFamily="2" charset="-122"/>
              </a:rPr>
              <a:t>deliver </a:t>
            </a:r>
            <a:r>
              <a:rPr lang="en-US" altLang="zh-CN" sz="2800" i="1" dirty="0">
                <a:solidFill>
                  <a:schemeClr val="accent1"/>
                </a:solidFill>
                <a:latin typeface="Arial" panose="020B0604020202020204" pitchFamily="34" charset="0"/>
                <a:ea typeface="宋体" panose="02010600030101010101" pitchFamily="2" charset="-122"/>
              </a:rPr>
              <a:t>v.</a:t>
            </a:r>
            <a:r>
              <a:rPr lang="en-US" altLang="zh-CN" sz="2800" dirty="0">
                <a:solidFill>
                  <a:schemeClr val="accent1"/>
                </a:solidFill>
                <a:latin typeface="Arial" panose="020B0604020202020204" pitchFamily="34" charset="0"/>
                <a:ea typeface="宋体" panose="02010600030101010101" pitchFamily="2" charset="-122"/>
              </a:rPr>
              <a:t> </a:t>
            </a:r>
            <a:r>
              <a:rPr lang="zh-CN" altLang="en-US" sz="2800" dirty="0">
                <a:solidFill>
                  <a:schemeClr val="accent1"/>
                </a:solidFill>
                <a:latin typeface="Arial" panose="020B0604020202020204" pitchFamily="34" charset="0"/>
                <a:ea typeface="宋体" panose="02010600030101010101" pitchFamily="2" charset="-122"/>
              </a:rPr>
              <a:t>发送，举办</a:t>
            </a:r>
            <a:endParaRPr lang="zh-CN" altLang="en-US" sz="28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Arial" panose="020B0604020202020204" pitchFamily="34" charset="0"/>
                <a:ea typeface="宋体" panose="02010600030101010101" pitchFamily="2" charset="-122"/>
              </a:rPr>
              <a:t>stimulating </a:t>
            </a:r>
            <a:r>
              <a:rPr lang="en-US" altLang="zh-CN" sz="2800" i="1" dirty="0">
                <a:solidFill>
                  <a:schemeClr val="accent1"/>
                </a:solidFill>
                <a:latin typeface="Arial" panose="020B0604020202020204" pitchFamily="34" charset="0"/>
                <a:ea typeface="宋体" panose="02010600030101010101" pitchFamily="2" charset="-122"/>
              </a:rPr>
              <a:t>adj.</a:t>
            </a:r>
            <a:r>
              <a:rPr lang="en-US" altLang="zh-CN" sz="2800" dirty="0">
                <a:solidFill>
                  <a:schemeClr val="accent1"/>
                </a:solidFill>
                <a:latin typeface="Arial" panose="020B0604020202020204" pitchFamily="34" charset="0"/>
                <a:ea typeface="宋体" panose="02010600030101010101" pitchFamily="2" charset="-122"/>
              </a:rPr>
              <a:t> </a:t>
            </a:r>
            <a:r>
              <a:rPr lang="zh-CN" altLang="en-US" sz="2800" dirty="0">
                <a:solidFill>
                  <a:schemeClr val="accent1"/>
                </a:solidFill>
                <a:latin typeface="Arial" panose="020B0604020202020204" pitchFamily="34" charset="0"/>
                <a:ea typeface="宋体" panose="02010600030101010101" pitchFamily="2" charset="-122"/>
              </a:rPr>
              <a:t>令人兴奋的</a:t>
            </a:r>
            <a:endParaRPr lang="zh-CN" altLang="en-US" sz="28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Arial" panose="020B0604020202020204" pitchFamily="34" charset="0"/>
                <a:ea typeface="宋体" panose="02010600030101010101" pitchFamily="2" charset="-122"/>
              </a:rPr>
              <a:t>delegate </a:t>
            </a:r>
            <a:r>
              <a:rPr lang="en-US" altLang="zh-CN" sz="2800" i="1" dirty="0">
                <a:solidFill>
                  <a:schemeClr val="accent1"/>
                </a:solidFill>
                <a:latin typeface="Arial" panose="020B0604020202020204" pitchFamily="34" charset="0"/>
                <a:ea typeface="宋体" panose="02010600030101010101" pitchFamily="2" charset="-122"/>
              </a:rPr>
              <a:t>n. </a:t>
            </a:r>
            <a:r>
              <a:rPr lang="zh-CN" altLang="en-US" sz="2800" dirty="0">
                <a:solidFill>
                  <a:schemeClr val="accent1"/>
                </a:solidFill>
                <a:latin typeface="Arial" panose="020B0604020202020204" pitchFamily="34" charset="0"/>
                <a:ea typeface="宋体" panose="02010600030101010101" pitchFamily="2" charset="-122"/>
              </a:rPr>
              <a:t>（会议）代表</a:t>
            </a:r>
            <a:endParaRPr lang="zh-CN" altLang="en-US" sz="28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Arial" panose="020B0604020202020204" pitchFamily="34" charset="0"/>
                <a:ea typeface="宋体" panose="02010600030101010101" pitchFamily="2" charset="-122"/>
              </a:rPr>
              <a:t>briefing </a:t>
            </a:r>
            <a:r>
              <a:rPr lang="en-US" altLang="zh-CN" sz="2800" i="1" dirty="0">
                <a:solidFill>
                  <a:schemeClr val="accent1"/>
                </a:solidFill>
                <a:latin typeface="Arial" panose="020B0604020202020204" pitchFamily="34" charset="0"/>
                <a:ea typeface="宋体" panose="02010600030101010101" pitchFamily="2" charset="-122"/>
              </a:rPr>
              <a:t>n. </a:t>
            </a:r>
            <a:r>
              <a:rPr lang="zh-CN" altLang="en-US" sz="2800" dirty="0">
                <a:solidFill>
                  <a:schemeClr val="accent1"/>
                </a:solidFill>
                <a:latin typeface="Arial" panose="020B0604020202020204" pitchFamily="34" charset="0"/>
                <a:ea typeface="宋体" panose="02010600030101010101" pitchFamily="2" charset="-122"/>
              </a:rPr>
              <a:t>简报，情况介绍</a:t>
            </a:r>
            <a:endParaRPr lang="zh-CN" altLang="en-US" sz="28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Arial" panose="020B0604020202020204" pitchFamily="34" charset="0"/>
                <a:ea typeface="宋体" panose="02010600030101010101" pitchFamily="2" charset="-122"/>
              </a:rPr>
              <a:t>enclose </a:t>
            </a:r>
            <a:r>
              <a:rPr lang="en-US" altLang="zh-CN" sz="2800" i="1" dirty="0">
                <a:solidFill>
                  <a:schemeClr val="accent1"/>
                </a:solidFill>
                <a:latin typeface="Arial" panose="020B0604020202020204" pitchFamily="34" charset="0"/>
                <a:ea typeface="宋体" panose="02010600030101010101" pitchFamily="2" charset="-122"/>
              </a:rPr>
              <a:t>v. </a:t>
            </a:r>
            <a:r>
              <a:rPr lang="zh-CN" altLang="en-US" sz="2800" dirty="0">
                <a:solidFill>
                  <a:schemeClr val="accent1"/>
                </a:solidFill>
                <a:latin typeface="Arial" panose="020B0604020202020204" pitchFamily="34" charset="0"/>
                <a:ea typeface="宋体" panose="02010600030101010101" pitchFamily="2" charset="-122"/>
              </a:rPr>
              <a:t>随函附上</a:t>
            </a:r>
            <a:endParaRPr lang="zh-CN" altLang="en-US" sz="28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accent1"/>
                </a:solidFill>
                <a:latin typeface="Arial" panose="020B0604020202020204" pitchFamily="34" charset="0"/>
                <a:ea typeface="宋体" panose="02010600030101010101" pitchFamily="2" charset="-122"/>
              </a:rPr>
              <a:t>brochure </a:t>
            </a:r>
            <a:r>
              <a:rPr lang="en-US" altLang="zh-CN" sz="2800" i="1" dirty="0">
                <a:solidFill>
                  <a:schemeClr val="accent1"/>
                </a:solidFill>
                <a:latin typeface="Arial" panose="020B0604020202020204" pitchFamily="34" charset="0"/>
                <a:ea typeface="宋体" panose="02010600030101010101" pitchFamily="2" charset="-122"/>
              </a:rPr>
              <a:t>n. </a:t>
            </a:r>
            <a:r>
              <a:rPr lang="zh-CN" altLang="en-US" sz="2800" dirty="0">
                <a:solidFill>
                  <a:schemeClr val="accent1"/>
                </a:solidFill>
                <a:latin typeface="Arial" panose="020B0604020202020204" pitchFamily="34" charset="0"/>
                <a:ea typeface="宋体" panose="02010600030101010101" pitchFamily="2" charset="-122"/>
              </a:rPr>
              <a:t>宣传册</a:t>
            </a:r>
            <a:endParaRPr lang="zh-CN" altLang="en-US" sz="2800" dirty="0">
              <a:solidFill>
                <a:schemeClr val="accent1"/>
              </a:solidFill>
              <a:latin typeface="Arial" panose="020B0604020202020204" pitchFamily="34" charset="0"/>
              <a:ea typeface="宋体" panose="02010600030101010101" pitchFamily="2" charset="-122"/>
            </a:endParaRPr>
          </a:p>
        </p:txBody>
      </p:sp>
      <p:pic>
        <p:nvPicPr>
          <p:cNvPr id="20486" name="Picture 6" descr="2">
            <a:hlinkClick r:id="rId1" action="ppaction://hlinksldjump"/>
          </p:cNvPr>
          <p:cNvPicPr>
            <a:picLocks noChangeAspect="1"/>
          </p:cNvPicPr>
          <p:nvPr/>
        </p:nvPicPr>
        <p:blipFill>
          <a:blip r:embed="rId2"/>
          <a:stretch>
            <a:fillRect/>
          </a:stretch>
        </p:blipFill>
        <p:spPr>
          <a:xfrm>
            <a:off x="7898765" y="5088255"/>
            <a:ext cx="887413" cy="1219200"/>
          </a:xfrm>
          <a:prstGeom prst="rect">
            <a:avLst/>
          </a:prstGeom>
          <a:noFill/>
          <a:ln w="9525">
            <a:no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21507"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2 Inviting to an Exhibition </a:t>
            </a:r>
            <a:endParaRPr lang="zh-CN" altLang="en-US" sz="2800" dirty="0">
              <a:latin typeface="Arial" panose="020B0604020202020204" pitchFamily="34" charset="0"/>
              <a:ea typeface="宋体" panose="02010600030101010101" pitchFamily="2" charset="-122"/>
            </a:endParaRPr>
          </a:p>
        </p:txBody>
      </p:sp>
      <p:grpSp>
        <p:nvGrpSpPr>
          <p:cNvPr id="21508" name="Group 19"/>
          <p:cNvGrpSpPr/>
          <p:nvPr/>
        </p:nvGrpSpPr>
        <p:grpSpPr>
          <a:xfrm>
            <a:off x="1068388" y="630238"/>
            <a:ext cx="693737" cy="728662"/>
            <a:chOff x="802" y="845"/>
            <a:chExt cx="827" cy="826"/>
          </a:xfrm>
        </p:grpSpPr>
        <p:sp>
          <p:nvSpPr>
            <p:cNvPr id="21512"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1513"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1514"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54280" name="Rectangle 3"/>
          <p:cNvSpPr/>
          <p:nvPr/>
        </p:nvSpPr>
        <p:spPr>
          <a:xfrm>
            <a:off x="554038" y="1101725"/>
            <a:ext cx="8589962" cy="517525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Times New Roman" panose="02020603050405020304" pitchFamily="18" charset="0"/>
                <a:ea typeface="宋体" panose="02010600030101010101" pitchFamily="2" charset="-122"/>
              </a:rPr>
              <a:t>Activity 1 Reading and Discussion</a:t>
            </a: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    Read the following passage about inviting guests to an exhibition and then discuss the questions with your partner.</a:t>
            </a:r>
            <a:r>
              <a:rPr lang="en-US" altLang="zh-CN" sz="3200" dirty="0">
                <a:solidFill>
                  <a:schemeClr val="accent1"/>
                </a:solidFill>
                <a:latin typeface="Arial" panose="020B0604020202020204" pitchFamily="34" charset="0"/>
                <a:ea typeface="宋体" panose="02010600030101010101" pitchFamily="2" charset="-122"/>
              </a:rPr>
              <a:t> </a:t>
            </a:r>
            <a:endParaRPr lang="en-US" altLang="zh-CN" sz="3200" dirty="0">
              <a:solidFill>
                <a:schemeClr val="accent1"/>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800" dirty="0">
                <a:solidFill>
                  <a:schemeClr val="tx2"/>
                </a:solidFill>
                <a:latin typeface="Arial" panose="020B0604020202020204" pitchFamily="34" charset="0"/>
                <a:ea typeface="宋体" panose="02010600030101010101" pitchFamily="2" charset="-122"/>
              </a:rPr>
              <a:t>(</a:t>
            </a:r>
            <a:r>
              <a:rPr lang="en-US" altLang="zh-CN" sz="2800" dirty="0">
                <a:solidFill>
                  <a:schemeClr val="tx2"/>
                </a:solidFill>
                <a:latin typeface="Times New Roman" panose="02020603050405020304" pitchFamily="18" charset="0"/>
                <a:ea typeface="宋体" panose="02010600030101010101" pitchFamily="2" charset="-122"/>
              </a:rPr>
              <a:t>1) Why is it important for an exhibitor to write invitations to their prospects and customers?</a:t>
            </a:r>
            <a:endParaRPr lang="en-US" altLang="zh-CN" sz="2800"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800" i="1" dirty="0">
                <a:solidFill>
                  <a:schemeClr val="tx2"/>
                </a:solidFill>
                <a:latin typeface="Times New Roman" panose="02020603050405020304" pitchFamily="18" charset="0"/>
                <a:ea typeface="宋体" panose="02010600030101010101" pitchFamily="2" charset="-122"/>
              </a:rPr>
              <a:t>     It important for an exhibitor to write invitations to their prospects and customers before the event because the invitation can give them advance warning that you will be launching some new products and also give them a reason to visit and buy.</a:t>
            </a:r>
            <a:endParaRPr lang="en-US" altLang="zh-CN" sz="2800" i="1" dirty="0">
              <a:solidFill>
                <a:schemeClr val="tx2"/>
              </a:solidFill>
              <a:latin typeface="Times New Roman" panose="02020603050405020304" pitchFamily="18" charset="0"/>
              <a:ea typeface="宋体" panose="02010600030101010101" pitchFamily="2" charset="-122"/>
            </a:endParaRPr>
          </a:p>
        </p:txBody>
      </p:sp>
      <p:pic>
        <p:nvPicPr>
          <p:cNvPr id="21510" name="Picture 9" descr="imagesCA0Z1IZ3"/>
          <p:cNvPicPr>
            <a:picLocks noChangeAspect="1"/>
          </p:cNvPicPr>
          <p:nvPr/>
        </p:nvPicPr>
        <p:blipFill>
          <a:blip r:embed="rId1"/>
          <a:stretch>
            <a:fillRect/>
          </a:stretch>
        </p:blipFill>
        <p:spPr>
          <a:xfrm>
            <a:off x="0" y="3883025"/>
            <a:ext cx="533400" cy="533400"/>
          </a:xfrm>
          <a:prstGeom prst="rect">
            <a:avLst/>
          </a:prstGeom>
          <a:noFill/>
          <a:ln w="9525">
            <a:noFill/>
          </a:ln>
        </p:spPr>
      </p:pic>
      <p:pic>
        <p:nvPicPr>
          <p:cNvPr id="21511" name="Picture 6" descr="2">
            <a:hlinkClick r:id="rId2" action="ppaction://hlinksldjump"/>
          </p:cNvPr>
          <p:cNvPicPr>
            <a:picLocks noChangeAspect="1"/>
          </p:cNvPicPr>
          <p:nvPr/>
        </p:nvPicPr>
        <p:blipFill>
          <a:blip r:embed="rId3"/>
          <a:stretch>
            <a:fillRect/>
          </a:stretch>
        </p:blipFill>
        <p:spPr>
          <a:xfrm>
            <a:off x="0" y="523240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280">
                                            <p:txEl>
                                              <p:charRg st="0" end="34"/>
                                            </p:txEl>
                                          </p:spTgt>
                                        </p:tgtEl>
                                        <p:attrNameLst>
                                          <p:attrName>style.visibility</p:attrName>
                                        </p:attrNameLst>
                                      </p:cBhvr>
                                      <p:to>
                                        <p:strVal val="visible"/>
                                      </p:to>
                                    </p:set>
                                    <p:anim calcmode="lin" valueType="num">
                                      <p:cBhvr additive="base">
                                        <p:cTn id="7" dur="500" fill="hold"/>
                                        <p:tgtEl>
                                          <p:spTgt spid="54280">
                                            <p:txEl>
                                              <p:charRg st="0" end="3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80">
                                            <p:txEl>
                                              <p:charRg st="0" end="3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4280">
                                            <p:txEl>
                                              <p:charRg st="34" end="155"/>
                                            </p:txEl>
                                          </p:spTgt>
                                        </p:tgtEl>
                                        <p:attrNameLst>
                                          <p:attrName>style.visibility</p:attrName>
                                        </p:attrNameLst>
                                      </p:cBhvr>
                                      <p:to>
                                        <p:strVal val="visible"/>
                                      </p:to>
                                    </p:set>
                                    <p:anim calcmode="lin" valueType="num">
                                      <p:cBhvr additive="base">
                                        <p:cTn id="13" dur="500" fill="hold"/>
                                        <p:tgtEl>
                                          <p:spTgt spid="54280">
                                            <p:txEl>
                                              <p:charRg st="34" end="15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80">
                                            <p:txEl>
                                              <p:charRg st="34" end="15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4280">
                                            <p:txEl>
                                              <p:charRg st="155" end="274"/>
                                            </p:txEl>
                                          </p:spTgt>
                                        </p:tgtEl>
                                        <p:attrNameLst>
                                          <p:attrName>style.visibility</p:attrName>
                                        </p:attrNameLst>
                                      </p:cBhvr>
                                      <p:to>
                                        <p:strVal val="visible"/>
                                      </p:to>
                                    </p:set>
                                    <p:anim calcmode="lin" valueType="num">
                                      <p:cBhvr additive="base">
                                        <p:cTn id="19" dur="500" fill="hold"/>
                                        <p:tgtEl>
                                          <p:spTgt spid="54280">
                                            <p:txEl>
                                              <p:charRg st="155" end="27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280">
                                            <p:txEl>
                                              <p:charRg st="155" end="27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4280">
                                            <p:txEl>
                                              <p:charRg st="274" end="524"/>
                                            </p:txEl>
                                          </p:spTgt>
                                        </p:tgtEl>
                                        <p:attrNameLst>
                                          <p:attrName>style.visibility</p:attrName>
                                        </p:attrNameLst>
                                      </p:cBhvr>
                                      <p:to>
                                        <p:strVal val="visible"/>
                                      </p:to>
                                    </p:set>
                                    <p:anim calcmode="lin" valueType="num">
                                      <p:cBhvr additive="base">
                                        <p:cTn id="25" dur="500" fill="hold"/>
                                        <p:tgtEl>
                                          <p:spTgt spid="54280">
                                            <p:txEl>
                                              <p:charRg st="274" end="52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4280">
                                            <p:txEl>
                                              <p:charRg st="274" end="52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22531"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2 Inviting to an Exhibition </a:t>
            </a:r>
            <a:endParaRPr lang="zh-CN" altLang="en-US" sz="2800" dirty="0">
              <a:latin typeface="Arial" panose="020B0604020202020204" pitchFamily="34" charset="0"/>
              <a:ea typeface="宋体" panose="02010600030101010101" pitchFamily="2" charset="-122"/>
            </a:endParaRPr>
          </a:p>
        </p:txBody>
      </p:sp>
      <p:grpSp>
        <p:nvGrpSpPr>
          <p:cNvPr id="22532" name="Group 19"/>
          <p:cNvGrpSpPr/>
          <p:nvPr/>
        </p:nvGrpSpPr>
        <p:grpSpPr>
          <a:xfrm>
            <a:off x="1068388" y="630238"/>
            <a:ext cx="693737" cy="728662"/>
            <a:chOff x="802" y="845"/>
            <a:chExt cx="827" cy="826"/>
          </a:xfrm>
        </p:grpSpPr>
        <p:sp>
          <p:nvSpPr>
            <p:cNvPr id="2253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253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253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55304" name="Rectangle 3"/>
          <p:cNvSpPr/>
          <p:nvPr/>
        </p:nvSpPr>
        <p:spPr>
          <a:xfrm>
            <a:off x="554038" y="1101725"/>
            <a:ext cx="8589962" cy="474980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3200" dirty="0">
                <a:solidFill>
                  <a:schemeClr val="tx2"/>
                </a:solidFill>
                <a:latin typeface="Times New Roman" panose="02020603050405020304" pitchFamily="18" charset="0"/>
                <a:ea typeface="宋体" panose="02010600030101010101" pitchFamily="2" charset="-122"/>
              </a:rPr>
              <a:t>(2) What benefits can pre-exhibition invitations bring to the exhibitor?</a:t>
            </a:r>
            <a:endParaRPr lang="en-US" altLang="zh-CN" sz="3200"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endParaRPr lang="en-US" altLang="zh-CN" sz="3200"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3200" dirty="0">
                <a:solidFill>
                  <a:schemeClr val="tx2"/>
                </a:solidFill>
                <a:latin typeface="Times New Roman" panose="02020603050405020304" pitchFamily="18" charset="0"/>
                <a:ea typeface="宋体" panose="02010600030101010101" pitchFamily="2" charset="-122"/>
              </a:rPr>
              <a:t>   </a:t>
            </a:r>
            <a:r>
              <a:rPr lang="en-US" altLang="zh-CN" sz="3200" i="1" dirty="0">
                <a:solidFill>
                  <a:schemeClr val="tx2"/>
                </a:solidFill>
                <a:latin typeface="Times New Roman" panose="02020603050405020304" pitchFamily="18" charset="0"/>
                <a:ea typeface="宋体" panose="02010600030101010101" pitchFamily="2" charset="-122"/>
              </a:rPr>
              <a:t>Invitations to the exhibition can help to increase exhibition attendance, create more business and also act as a memory jolt for exhibitors to have an excuse to contact their customers and renew contacts.</a:t>
            </a:r>
            <a:endParaRPr lang="en-US" altLang="zh-CN" sz="3200" i="1" dirty="0">
              <a:solidFill>
                <a:schemeClr val="tx2"/>
              </a:solidFill>
              <a:latin typeface="Times New Roman" panose="02020603050405020304" pitchFamily="18" charset="0"/>
              <a:ea typeface="宋体" panose="02010600030101010101" pitchFamily="2" charset="-122"/>
            </a:endParaRPr>
          </a:p>
        </p:txBody>
      </p:sp>
      <p:pic>
        <p:nvPicPr>
          <p:cNvPr id="22534" name="Picture 9" descr="imagesCA0Z1IZ3"/>
          <p:cNvPicPr>
            <a:picLocks noChangeAspect="1"/>
          </p:cNvPicPr>
          <p:nvPr/>
        </p:nvPicPr>
        <p:blipFill>
          <a:blip r:embed="rId1"/>
          <a:stretch>
            <a:fillRect/>
          </a:stretch>
        </p:blipFill>
        <p:spPr>
          <a:xfrm>
            <a:off x="266700" y="3311525"/>
            <a:ext cx="533400" cy="533400"/>
          </a:xfrm>
          <a:prstGeom prst="rect">
            <a:avLst/>
          </a:prstGeom>
          <a:noFill/>
          <a:ln w="9525">
            <a:noFill/>
          </a:ln>
        </p:spPr>
      </p:pic>
      <p:pic>
        <p:nvPicPr>
          <p:cNvPr id="22535" name="Picture 6" descr="2">
            <a:hlinkClick r:id="rId2" action="ppaction://hlinksldjump"/>
          </p:cNvPr>
          <p:cNvPicPr>
            <a:picLocks noChangeAspect="1"/>
          </p:cNvPicPr>
          <p:nvPr/>
        </p:nvPicPr>
        <p:blipFill>
          <a:blip r:embed="rId3"/>
          <a:stretch>
            <a:fillRect/>
          </a:stretch>
        </p:blipFill>
        <p:spPr>
          <a:xfrm>
            <a:off x="514350" y="532765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5304">
                                            <p:txEl>
                                              <p:charRg st="1" end="74"/>
                                            </p:txEl>
                                          </p:spTgt>
                                        </p:tgtEl>
                                        <p:attrNameLst>
                                          <p:attrName>style.visibility</p:attrName>
                                        </p:attrNameLst>
                                      </p:cBhvr>
                                      <p:to>
                                        <p:strVal val="visible"/>
                                      </p:to>
                                    </p:set>
                                    <p:anim calcmode="lin" valueType="num">
                                      <p:cBhvr additive="base">
                                        <p:cTn id="7" dur="500" fill="hold"/>
                                        <p:tgtEl>
                                          <p:spTgt spid="55304">
                                            <p:txEl>
                                              <p:charRg st="1" end="7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304">
                                            <p:txEl>
                                              <p:charRg st="1" end="7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5304">
                                            <p:txEl>
                                              <p:charRg st="75" end="283"/>
                                            </p:txEl>
                                          </p:spTgt>
                                        </p:tgtEl>
                                        <p:attrNameLst>
                                          <p:attrName>style.visibility</p:attrName>
                                        </p:attrNameLst>
                                      </p:cBhvr>
                                      <p:to>
                                        <p:strVal val="visible"/>
                                      </p:to>
                                    </p:set>
                                    <p:anim calcmode="lin" valueType="num">
                                      <p:cBhvr additive="base">
                                        <p:cTn id="13" dur="500" fill="hold"/>
                                        <p:tgtEl>
                                          <p:spTgt spid="55304">
                                            <p:txEl>
                                              <p:charRg st="75" end="28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5304">
                                            <p:txEl>
                                              <p:charRg st="75" end="28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Practical English for Exhibition and Trade Fair</a:t>
            </a:r>
            <a:endPar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515074" name="Rectangle 2"/>
          <p:cNvSpPr>
            <a:spLocks noGrp="1" noChangeArrowheads="1"/>
          </p:cNvSpPr>
          <p:nvPr>
            <p:ph type="title"/>
          </p:nvPr>
        </p:nvSpPr>
        <p:spPr>
          <a:xfrm>
            <a:off x="595313" y="285750"/>
            <a:ext cx="8548688" cy="1011238"/>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zh-CN" sz="2800" b="1" i="0" u="none" strike="noStrike" kern="0" cap="none" spc="0" normalizeH="0" baseline="0" noProof="0" smtClean="0">
                <a:ln>
                  <a:noFill/>
                </a:ln>
                <a:solidFill>
                  <a:srgbClr val="1C1C1C"/>
                </a:solidFill>
                <a:effectLst>
                  <a:outerShdw blurRad="38100" dist="38100" dir="2700000" algn="tl">
                    <a:srgbClr val="C0C0C0"/>
                  </a:outerShdw>
                </a:effectLst>
                <a:uLnTx/>
                <a:uFillTx/>
                <a:latin typeface="+mj-lt"/>
                <a:ea typeface="宋体" panose="02010600030101010101" pitchFamily="2" charset="-122"/>
                <a:cs typeface="+mj-cs"/>
              </a:rPr>
            </a:br>
            <a:r>
              <a:rPr kumimoji="0" lang="en-US" altLang="zh-CN" sz="32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Module 1 </a:t>
            </a:r>
            <a:br>
              <a:rPr kumimoji="0" lang="en-US" altLang="zh-CN" sz="32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r>
              <a:rPr kumimoji="0" lang="en-US" altLang="zh-CN" sz="32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t>Services before an Exhibition</a:t>
            </a:r>
            <a:br>
              <a:rPr kumimoji="0" lang="en-US" altLang="zh-CN" sz="36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br>
              <a:rPr kumimoji="0" lang="en-US" altLang="zh-CN" sz="36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rPr>
            </a:br>
            <a:endParaRPr kumimoji="0" lang="en-US" altLang="zh-CN" sz="3600" b="1" i="0" u="none" strike="noStrike" kern="0" cap="none" spc="0" normalizeH="0" baseline="0" noProof="0" smtClean="0">
              <a:ln>
                <a:noFill/>
              </a:ln>
              <a:solidFill>
                <a:schemeClr val="tx2"/>
              </a:solidFill>
              <a:effectLst/>
              <a:uLnTx/>
              <a:uFillTx/>
              <a:latin typeface="+mj-lt"/>
              <a:ea typeface="宋体" panose="02010600030101010101" pitchFamily="2" charset="-122"/>
              <a:cs typeface="+mj-cs"/>
            </a:endParaRPr>
          </a:p>
        </p:txBody>
      </p:sp>
      <p:sp>
        <p:nvSpPr>
          <p:cNvPr id="515084" name="AutoShape 12"/>
          <p:cNvSpPr>
            <a:spLocks noChangeArrowheads="1"/>
          </p:cNvSpPr>
          <p:nvPr/>
        </p:nvSpPr>
        <p:spPr bwMode="gray">
          <a:xfrm>
            <a:off x="3992563" y="1209675"/>
            <a:ext cx="4532313"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Rectangle 13"/>
          <p:cNvSpPr/>
          <p:nvPr/>
        </p:nvSpPr>
        <p:spPr>
          <a:xfrm>
            <a:off x="5238750" y="1263650"/>
            <a:ext cx="2840038" cy="366713"/>
          </a:xfrm>
          <a:prstGeom prst="rect">
            <a:avLst/>
          </a:prstGeom>
          <a:noFill/>
          <a:ln w="9525">
            <a:noFill/>
          </a:ln>
        </p:spPr>
        <p:txBody>
          <a:bodyPr>
            <a:spAutoFit/>
          </a:bodyPr>
          <a:p>
            <a:pPr algn="l" eaLnBrk="0" hangingPunct="0"/>
            <a:r>
              <a:rPr lang="en-US" altLang="zh-CN" dirty="0">
                <a:latin typeface="Arial" panose="020B0604020202020204" pitchFamily="34" charset="0"/>
                <a:ea typeface="宋体" panose="02010600030101010101" pitchFamily="2" charset="-122"/>
                <a:hlinkClick r:id="rId1" action="ppaction://hlinksldjump"/>
              </a:rPr>
              <a:t>Learning Objectives</a:t>
            </a:r>
            <a:endParaRPr lang="en-US" altLang="zh-CN" dirty="0">
              <a:latin typeface="Arial" panose="020B0604020202020204" pitchFamily="34" charset="0"/>
              <a:ea typeface="宋体" panose="02010600030101010101" pitchFamily="2" charset="-122"/>
            </a:endParaRPr>
          </a:p>
        </p:txBody>
      </p:sp>
      <p:sp>
        <p:nvSpPr>
          <p:cNvPr id="515086" name="AutoShape 14"/>
          <p:cNvSpPr>
            <a:spLocks noChangeArrowheads="1"/>
          </p:cNvSpPr>
          <p:nvPr/>
        </p:nvSpPr>
        <p:spPr bwMode="gray">
          <a:xfrm>
            <a:off x="3992563" y="1874838"/>
            <a:ext cx="4532313"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Rectangle 15"/>
          <p:cNvSpPr/>
          <p:nvPr/>
        </p:nvSpPr>
        <p:spPr>
          <a:xfrm>
            <a:off x="5275263" y="1890713"/>
            <a:ext cx="2947987" cy="366712"/>
          </a:xfrm>
          <a:prstGeom prst="rect">
            <a:avLst/>
          </a:prstGeom>
          <a:noFill/>
          <a:ln w="9525">
            <a:noFill/>
          </a:ln>
        </p:spPr>
        <p:txBody>
          <a:bodyPr>
            <a:spAutoFit/>
          </a:bodyPr>
          <a:p>
            <a:pPr algn="l" eaLnBrk="0" hangingPunct="0"/>
            <a:r>
              <a:rPr lang="en-US" altLang="zh-CN" dirty="0">
                <a:latin typeface="Arial" panose="020B0604020202020204" pitchFamily="34" charset="0"/>
                <a:ea typeface="宋体" panose="02010600030101010101" pitchFamily="2" charset="-122"/>
                <a:hlinkClick r:id="rId2" action="ppaction://hlinksldjump"/>
              </a:rPr>
              <a:t>Warm-up</a:t>
            </a:r>
            <a:endParaRPr lang="en-US" altLang="zh-CN" dirty="0">
              <a:latin typeface="Arial" panose="020B0604020202020204" pitchFamily="34" charset="0"/>
              <a:ea typeface="宋体" panose="02010600030101010101" pitchFamily="2" charset="-122"/>
            </a:endParaRPr>
          </a:p>
        </p:txBody>
      </p:sp>
      <p:sp>
        <p:nvSpPr>
          <p:cNvPr id="515088" name="AutoShape 16"/>
          <p:cNvSpPr>
            <a:spLocks noChangeArrowheads="1"/>
          </p:cNvSpPr>
          <p:nvPr/>
        </p:nvSpPr>
        <p:spPr bwMode="gray">
          <a:xfrm>
            <a:off x="3989388" y="2533650"/>
            <a:ext cx="4532313" cy="434975"/>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5" name="Rectangle 17"/>
          <p:cNvSpPr/>
          <p:nvPr/>
        </p:nvSpPr>
        <p:spPr>
          <a:xfrm>
            <a:off x="4322763" y="2601913"/>
            <a:ext cx="3714750" cy="366712"/>
          </a:xfrm>
          <a:prstGeom prst="rect">
            <a:avLst/>
          </a:prstGeom>
          <a:noFill/>
          <a:ln w="9525">
            <a:noFill/>
          </a:ln>
        </p:spPr>
        <p:txBody>
          <a:bodyPr wrap="none">
            <a:spAutoFit/>
          </a:bodyPr>
          <a:p>
            <a:pPr algn="l" eaLnBrk="0" hangingPunct="0"/>
            <a:r>
              <a:rPr lang="en-US" altLang="zh-CN" dirty="0">
                <a:latin typeface="Arial" panose="020B0604020202020204" pitchFamily="34" charset="0"/>
                <a:ea typeface="宋体" panose="02010600030101010101" pitchFamily="2" charset="-122"/>
                <a:hlinkClick r:id="rId3" action="ppaction://hlinksldjump"/>
              </a:rPr>
              <a:t>Task 1 Introducing an Exhibition</a:t>
            </a:r>
            <a:endParaRPr lang="zh-CN" altLang="en-US" dirty="0">
              <a:latin typeface="Arial" panose="020B0604020202020204" pitchFamily="34" charset="0"/>
              <a:ea typeface="宋体" panose="02010600030101010101" pitchFamily="2" charset="-122"/>
            </a:endParaRPr>
          </a:p>
        </p:txBody>
      </p:sp>
      <p:sp>
        <p:nvSpPr>
          <p:cNvPr id="515090" name="Oval 18"/>
          <p:cNvSpPr>
            <a:spLocks noChangeArrowheads="1"/>
          </p:cNvSpPr>
          <p:nvPr/>
        </p:nvSpPr>
        <p:spPr bwMode="gray">
          <a:xfrm>
            <a:off x="3925888" y="1314450"/>
            <a:ext cx="203200" cy="201613"/>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1" name="Oval 19"/>
          <p:cNvSpPr>
            <a:spLocks noChangeArrowheads="1"/>
          </p:cNvSpPr>
          <p:nvPr/>
        </p:nvSpPr>
        <p:spPr bwMode="gray">
          <a:xfrm>
            <a:off x="3951288" y="2019300"/>
            <a:ext cx="203200" cy="2032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2" name="Oval 20"/>
          <p:cNvSpPr>
            <a:spLocks noChangeArrowheads="1"/>
          </p:cNvSpPr>
          <p:nvPr/>
        </p:nvSpPr>
        <p:spPr bwMode="gray">
          <a:xfrm>
            <a:off x="3937000" y="2649538"/>
            <a:ext cx="203200" cy="203200"/>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3" name="AutoShape 21"/>
          <p:cNvSpPr>
            <a:spLocks noChangeArrowheads="1"/>
          </p:cNvSpPr>
          <p:nvPr/>
        </p:nvSpPr>
        <p:spPr bwMode="gray">
          <a:xfrm>
            <a:off x="3992563" y="3182938"/>
            <a:ext cx="4532313" cy="434975"/>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0" name="Rectangle 22"/>
          <p:cNvSpPr/>
          <p:nvPr/>
        </p:nvSpPr>
        <p:spPr>
          <a:xfrm>
            <a:off x="4006850" y="3165475"/>
            <a:ext cx="4491038" cy="366713"/>
          </a:xfrm>
          <a:prstGeom prst="rect">
            <a:avLst/>
          </a:prstGeom>
          <a:noFill/>
          <a:ln w="9525">
            <a:noFill/>
          </a:ln>
        </p:spPr>
        <p:txBody>
          <a:bodyPr>
            <a:spAutoFit/>
          </a:bodyPr>
          <a:p>
            <a:r>
              <a:rPr lang="en-US" altLang="zh-CN" dirty="0">
                <a:latin typeface="Arial" panose="020B0604020202020204" pitchFamily="34" charset="0"/>
                <a:ea typeface="宋体" panose="02010600030101010101" pitchFamily="2" charset="-122"/>
                <a:hlinkClick r:id="rId4" action="ppaction://hlinksldjump"/>
              </a:rPr>
              <a:t>Task 2 Inviting to an Exhibition</a:t>
            </a:r>
            <a:endParaRPr lang="en-US" altLang="zh-CN" dirty="0">
              <a:latin typeface="黑体" panose="02010609060101010101" pitchFamily="2" charset="-122"/>
              <a:ea typeface="黑体" panose="02010609060101010101" pitchFamily="2" charset="-122"/>
            </a:endParaRPr>
          </a:p>
        </p:txBody>
      </p:sp>
      <p:sp>
        <p:nvSpPr>
          <p:cNvPr id="515095" name="Oval 23"/>
          <p:cNvSpPr>
            <a:spLocks noChangeArrowheads="1"/>
          </p:cNvSpPr>
          <p:nvPr/>
        </p:nvSpPr>
        <p:spPr bwMode="gray">
          <a:xfrm>
            <a:off x="3952875" y="3333750"/>
            <a:ext cx="203200" cy="2032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5096" name="AutoShape 24"/>
          <p:cNvSpPr>
            <a:spLocks noChangeArrowheads="1"/>
          </p:cNvSpPr>
          <p:nvPr/>
        </p:nvSpPr>
        <p:spPr bwMode="gray">
          <a:xfrm>
            <a:off x="3992563" y="3884613"/>
            <a:ext cx="4492625"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3" name="Rectangle 25"/>
          <p:cNvSpPr/>
          <p:nvPr/>
        </p:nvSpPr>
        <p:spPr>
          <a:xfrm>
            <a:off x="4117975" y="3789363"/>
            <a:ext cx="4665663" cy="641350"/>
          </a:xfrm>
          <a:prstGeom prst="rect">
            <a:avLst/>
          </a:prstGeom>
          <a:noFill/>
          <a:ln w="9525">
            <a:noFill/>
          </a:ln>
        </p:spPr>
        <p:txBody>
          <a:bodyPr>
            <a:spAutoFit/>
          </a:bodyPr>
          <a:p>
            <a:pPr algn="l" eaLnBrk="0" hangingPunct="0"/>
            <a:r>
              <a:rPr lang="en-US" altLang="zh-CN" dirty="0">
                <a:latin typeface="Arial" panose="020B0604020202020204" pitchFamily="34" charset="0"/>
                <a:ea typeface="宋体" panose="02010600030101010101" pitchFamily="2" charset="-122"/>
                <a:hlinkClick r:id="rId5" action="ppaction://hlinksldjump"/>
              </a:rPr>
              <a:t>Task 3  Enquiring about an Exhibition</a:t>
            </a:r>
            <a:endParaRPr lang="en-US" altLang="zh-CN" dirty="0">
              <a:latin typeface="黑体" panose="02010609060101010101" pitchFamily="2" charset="-122"/>
              <a:ea typeface="黑体" panose="02010609060101010101" pitchFamily="2" charset="-122"/>
            </a:endParaRPr>
          </a:p>
          <a:p>
            <a:pPr algn="l" eaLnBrk="0" hangingPunct="0"/>
            <a:endParaRPr lang="en-US" altLang="zh-CN" dirty="0">
              <a:latin typeface="Arial" panose="020B0604020202020204" pitchFamily="34" charset="0"/>
              <a:ea typeface="宋体" panose="02010600030101010101" pitchFamily="2" charset="-122"/>
            </a:endParaRPr>
          </a:p>
        </p:txBody>
      </p:sp>
      <p:sp>
        <p:nvSpPr>
          <p:cNvPr id="515098" name="Oval 26"/>
          <p:cNvSpPr>
            <a:spLocks noChangeArrowheads="1"/>
          </p:cNvSpPr>
          <p:nvPr/>
        </p:nvSpPr>
        <p:spPr bwMode="gray">
          <a:xfrm>
            <a:off x="3898900" y="3987800"/>
            <a:ext cx="203200" cy="203200"/>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115" name="Group 27"/>
          <p:cNvGrpSpPr/>
          <p:nvPr/>
        </p:nvGrpSpPr>
        <p:grpSpPr>
          <a:xfrm>
            <a:off x="828675" y="1222375"/>
            <a:ext cx="2373313" cy="4814888"/>
            <a:chOff x="192" y="1706"/>
            <a:chExt cx="1684" cy="1683"/>
          </a:xfrm>
        </p:grpSpPr>
        <p:sp>
          <p:nvSpPr>
            <p:cNvPr id="4130" name="Oval 28"/>
            <p:cNvSpPr/>
            <p:nvPr/>
          </p:nvSpPr>
          <p:spPr>
            <a:xfrm>
              <a:off x="192" y="1706"/>
              <a:ext cx="1684" cy="1683"/>
            </a:xfrm>
            <a:prstGeom prst="ellipse">
              <a:avLst/>
            </a:prstGeom>
            <a:solidFill>
              <a:srgbClr val="FF99CC"/>
            </a:solidFill>
            <a:ln w="38100">
              <a:noFill/>
            </a:ln>
          </p:spPr>
          <p:txBody>
            <a:bodyPr wrap="none" anchor="ctr">
              <a:spAutoFit/>
            </a:bodyPr>
            <a:p>
              <a:endParaRPr lang="zh-CN" altLang="en-US" dirty="0">
                <a:latin typeface="Arial" panose="020B0604020202020204" pitchFamily="34" charset="0"/>
                <a:ea typeface="宋体" panose="02010600030101010101" pitchFamily="2" charset="-122"/>
              </a:endParaRPr>
            </a:p>
          </p:txBody>
        </p:sp>
        <p:sp>
          <p:nvSpPr>
            <p:cNvPr id="4131" name="Oval 29"/>
            <p:cNvSpPr/>
            <p:nvPr/>
          </p:nvSpPr>
          <p:spPr>
            <a:xfrm>
              <a:off x="303" y="1740"/>
              <a:ext cx="1461" cy="1463"/>
            </a:xfrm>
            <a:prstGeom prst="ellipse">
              <a:avLst/>
            </a:prstGeom>
            <a:solidFill>
              <a:srgbClr val="FF99CC"/>
            </a:solidFill>
            <a:ln w="38100">
              <a:noFill/>
            </a:ln>
          </p:spPr>
          <p:txBody>
            <a:bodyPr anchor="ctr">
              <a:spAutoFit/>
            </a:bodyPr>
            <a:p>
              <a:endParaRPr lang="zh-CN" altLang="en-US" dirty="0">
                <a:latin typeface="Arial" panose="020B0604020202020204" pitchFamily="34" charset="0"/>
                <a:ea typeface="宋体" panose="02010600030101010101" pitchFamily="2" charset="-122"/>
              </a:endParaRPr>
            </a:p>
          </p:txBody>
        </p:sp>
        <p:sp>
          <p:nvSpPr>
            <p:cNvPr id="4132" name="Oval 30"/>
            <p:cNvSpPr/>
            <p:nvPr/>
          </p:nvSpPr>
          <p:spPr>
            <a:xfrm>
              <a:off x="288" y="1754"/>
              <a:ext cx="1461" cy="1462"/>
            </a:xfrm>
            <a:prstGeom prst="ellipse">
              <a:avLst/>
            </a:prstGeom>
            <a:solidFill>
              <a:srgbClr val="FF99CC">
                <a:alpha val="0"/>
              </a:srgbClr>
            </a:solidFill>
            <a:ln w="38100">
              <a:noFill/>
            </a:ln>
          </p:spPr>
          <p:txBody>
            <a:bodyPr anchor="ctr">
              <a:spAutoFit/>
            </a:bodyPr>
            <a:p>
              <a:endParaRPr lang="zh-CN" altLang="en-US" dirty="0">
                <a:latin typeface="Arial" panose="020B0604020202020204" pitchFamily="34" charset="0"/>
                <a:ea typeface="宋体" panose="02010600030101010101" pitchFamily="2" charset="-122"/>
              </a:endParaRPr>
            </a:p>
          </p:txBody>
        </p:sp>
        <p:sp>
          <p:nvSpPr>
            <p:cNvPr id="4133" name="Oval 31"/>
            <p:cNvSpPr/>
            <p:nvPr/>
          </p:nvSpPr>
          <p:spPr>
            <a:xfrm>
              <a:off x="375" y="1814"/>
              <a:ext cx="1317" cy="1316"/>
            </a:xfrm>
            <a:prstGeom prst="ellipse">
              <a:avLst/>
            </a:prstGeom>
            <a:solidFill>
              <a:srgbClr val="FF99CC"/>
            </a:solidFill>
            <a:ln w="38100">
              <a:noFill/>
            </a:ln>
          </p:spPr>
          <p:txBody>
            <a:bodyPr anchor="ctr">
              <a:spAutoFit/>
            </a:bodyPr>
            <a:p>
              <a:endParaRPr lang="zh-CN" altLang="en-US" dirty="0">
                <a:latin typeface="Arial" panose="020B0604020202020204" pitchFamily="34" charset="0"/>
                <a:ea typeface="宋体" panose="02010600030101010101" pitchFamily="2" charset="-122"/>
              </a:endParaRPr>
            </a:p>
          </p:txBody>
        </p:sp>
        <p:sp>
          <p:nvSpPr>
            <p:cNvPr id="4134" name="Oval 32"/>
            <p:cNvSpPr/>
            <p:nvPr/>
          </p:nvSpPr>
          <p:spPr>
            <a:xfrm>
              <a:off x="396" y="1835"/>
              <a:ext cx="1276" cy="1277"/>
            </a:xfrm>
            <a:prstGeom prst="ellipse">
              <a:avLst/>
            </a:prstGeom>
            <a:solidFill>
              <a:srgbClr val="FF99CC"/>
            </a:solidFill>
            <a:ln w="9525">
              <a:noFill/>
            </a:ln>
          </p:spPr>
          <p:txBody>
            <a:bodyPr vert="eaVert" wrap="none" anchor="ctr"/>
            <a:p>
              <a:endParaRPr lang="zh-CN" altLang="en-US" dirty="0">
                <a:latin typeface="Arial" panose="020B0604020202020204" pitchFamily="34" charset="0"/>
                <a:ea typeface="宋体" panose="02010600030101010101" pitchFamily="2" charset="-122"/>
              </a:endParaRPr>
            </a:p>
          </p:txBody>
        </p:sp>
        <p:sp>
          <p:nvSpPr>
            <p:cNvPr id="4135" name="Oval 33"/>
            <p:cNvSpPr/>
            <p:nvPr/>
          </p:nvSpPr>
          <p:spPr>
            <a:xfrm>
              <a:off x="412" y="1842"/>
              <a:ext cx="1246" cy="1246"/>
            </a:xfrm>
            <a:prstGeom prst="ellipse">
              <a:avLst/>
            </a:prstGeom>
            <a:solidFill>
              <a:srgbClr val="FF99CC">
                <a:alpha val="0"/>
              </a:srgbClr>
            </a:solidFill>
            <a:ln w="9525">
              <a:noFill/>
            </a:ln>
          </p:spPr>
          <p:txBody>
            <a:bodyPr vert="eaVert" wrap="none" anchor="ctr"/>
            <a:p>
              <a:endParaRPr lang="zh-CN" altLang="en-US" dirty="0">
                <a:latin typeface="Arial" panose="020B0604020202020204" pitchFamily="34" charset="0"/>
                <a:ea typeface="宋体" panose="02010600030101010101" pitchFamily="2" charset="-122"/>
              </a:endParaRPr>
            </a:p>
          </p:txBody>
        </p:sp>
        <p:sp>
          <p:nvSpPr>
            <p:cNvPr id="4136" name="Oval 34"/>
            <p:cNvSpPr/>
            <p:nvPr/>
          </p:nvSpPr>
          <p:spPr>
            <a:xfrm>
              <a:off x="426" y="1854"/>
              <a:ext cx="1184" cy="1164"/>
            </a:xfrm>
            <a:prstGeom prst="ellipse">
              <a:avLst/>
            </a:prstGeom>
            <a:solidFill>
              <a:srgbClr val="FF99CC">
                <a:alpha val="47842"/>
              </a:srgbClr>
            </a:solidFill>
            <a:ln w="9525">
              <a:noFill/>
            </a:ln>
          </p:spPr>
          <p:txBody>
            <a:bodyPr vert="eaVert" wrap="none" anchor="ctr"/>
            <a:p>
              <a:endParaRPr lang="zh-CN" altLang="en-US" dirty="0">
                <a:latin typeface="Arial" panose="020B0604020202020204" pitchFamily="34" charset="0"/>
                <a:ea typeface="宋体" panose="02010600030101010101" pitchFamily="2" charset="-122"/>
              </a:endParaRPr>
            </a:p>
          </p:txBody>
        </p:sp>
        <p:sp>
          <p:nvSpPr>
            <p:cNvPr id="4137" name="Oval 35"/>
            <p:cNvSpPr/>
            <p:nvPr/>
          </p:nvSpPr>
          <p:spPr>
            <a:xfrm>
              <a:off x="480" y="1938"/>
              <a:ext cx="1053" cy="945"/>
            </a:xfrm>
            <a:prstGeom prst="ellipse">
              <a:avLst/>
            </a:prstGeom>
            <a:solidFill>
              <a:srgbClr val="FF99CC">
                <a:alpha val="38039"/>
              </a:srgbClr>
            </a:solidFill>
            <a:ln w="9525">
              <a:noFill/>
            </a:ln>
          </p:spPr>
          <p:txBody>
            <a:bodyPr vert="eaVert" wrap="none" anchor="ctr"/>
            <a:p>
              <a:endParaRPr lang="zh-CN" altLang="en-US" dirty="0">
                <a:latin typeface="Arial" panose="020B0604020202020204" pitchFamily="34" charset="0"/>
                <a:ea typeface="宋体" panose="02010600030101010101" pitchFamily="2" charset="-122"/>
              </a:endParaRPr>
            </a:p>
          </p:txBody>
        </p:sp>
        <p:sp>
          <p:nvSpPr>
            <p:cNvPr id="515108" name="Text Box 36"/>
            <p:cNvSpPr txBox="1">
              <a:spLocks noChangeArrowheads="1"/>
            </p:cNvSpPr>
            <p:nvPr/>
          </p:nvSpPr>
          <p:spPr bwMode="gray">
            <a:xfrm>
              <a:off x="383" y="2160"/>
              <a:ext cx="1297" cy="365"/>
            </a:xfrm>
            <a:prstGeom prst="rect">
              <a:avLst/>
            </a:prstGeom>
            <a:solidFill>
              <a:srgbClr val="FF99CC"/>
            </a:solidFill>
            <a:ln w="9525">
              <a:noFill/>
              <a:miter lim="800000"/>
            </a:ln>
            <a:effectLst/>
          </p:spPr>
          <p:txBody>
            <a:bodyPr>
              <a:spAutoFit/>
            </a:bodyPr>
            <a:lstStyle/>
            <a:p>
              <a:pPr marR="0" defTabSz="914400">
                <a:buClrTx/>
                <a:buSzTx/>
                <a:buFontTx/>
                <a:defRPr/>
              </a:pPr>
              <a:endParaRPr kumimoji="0" lang="en-US" altLang="zh-CN" sz="2800"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华文彩云" panose="02010800040101010101" pitchFamily="2" charset="-122"/>
                <a:cs typeface="+mn-cs"/>
              </a:endParaRPr>
            </a:p>
          </p:txBody>
        </p:sp>
      </p:grpSp>
      <p:sp>
        <p:nvSpPr>
          <p:cNvPr id="4116" name="TextBox 39"/>
          <p:cNvSpPr txBox="1"/>
          <p:nvPr/>
        </p:nvSpPr>
        <p:spPr>
          <a:xfrm>
            <a:off x="1031875" y="2617788"/>
            <a:ext cx="1855788" cy="915987"/>
          </a:xfrm>
          <a:prstGeom prst="rect">
            <a:avLst/>
          </a:prstGeom>
          <a:noFill/>
          <a:ln w="9525">
            <a:noFill/>
          </a:ln>
        </p:spPr>
        <p:txBody>
          <a:bodyPr>
            <a:spAutoFit/>
          </a:bodyPr>
          <a:p>
            <a:r>
              <a:rPr lang="en-US" altLang="zh-CN" dirty="0">
                <a:latin typeface="Arial" panose="020B0604020202020204" pitchFamily="34" charset="0"/>
                <a:ea typeface="宋体" panose="02010600030101010101" pitchFamily="2" charset="-122"/>
              </a:rPr>
              <a:t>Part 1 Promoting an Exhibition</a:t>
            </a:r>
            <a:endParaRPr lang="zh-CN" altLang="en-US" dirty="0">
              <a:latin typeface="Arial" panose="020B0604020202020204" pitchFamily="34" charset="0"/>
              <a:ea typeface="宋体" panose="02010600030101010101" pitchFamily="2" charset="-122"/>
            </a:endParaRPr>
          </a:p>
        </p:txBody>
      </p:sp>
      <p:sp>
        <p:nvSpPr>
          <p:cNvPr id="40" name="AutoShape 24"/>
          <p:cNvSpPr>
            <a:spLocks noChangeArrowheads="1"/>
          </p:cNvSpPr>
          <p:nvPr/>
        </p:nvSpPr>
        <p:spPr bwMode="gray">
          <a:xfrm>
            <a:off x="4010025" y="4627563"/>
            <a:ext cx="4460875"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AutoShape 24"/>
          <p:cNvSpPr>
            <a:spLocks noChangeArrowheads="1"/>
          </p:cNvSpPr>
          <p:nvPr/>
        </p:nvSpPr>
        <p:spPr bwMode="gray">
          <a:xfrm>
            <a:off x="4014788" y="5332413"/>
            <a:ext cx="4483100" cy="433388"/>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ln>
          <a:effectLst>
            <a:outerShdw dist="53882" dir="2700000" algn="ctr" rotWithShape="0">
              <a:srgbClr val="292929">
                <a:alpha val="50000"/>
              </a:srgb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Oval 23"/>
          <p:cNvSpPr>
            <a:spLocks noChangeArrowheads="1"/>
          </p:cNvSpPr>
          <p:nvPr/>
        </p:nvSpPr>
        <p:spPr bwMode="gray">
          <a:xfrm>
            <a:off x="3930650" y="4749800"/>
            <a:ext cx="203200" cy="2032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Oval 26"/>
          <p:cNvSpPr>
            <a:spLocks noChangeArrowheads="1"/>
          </p:cNvSpPr>
          <p:nvPr/>
        </p:nvSpPr>
        <p:spPr bwMode="gray">
          <a:xfrm>
            <a:off x="3914775" y="5445125"/>
            <a:ext cx="203200" cy="203200"/>
          </a:xfrm>
          <a:prstGeom prst="ellipse">
            <a:avLst/>
          </a:prstGeom>
          <a:gradFill rotWithShape="1">
            <a:gsLst>
              <a:gs pos="0">
                <a:schemeClr val="accent1"/>
              </a:gs>
              <a:gs pos="100000">
                <a:schemeClr val="accent1">
                  <a:gamma/>
                  <a:shade val="66667"/>
                  <a:invGamma/>
                </a:schemeClr>
              </a:gs>
            </a:gsLst>
            <a:path path="shape">
              <a:fillToRect l="50000" t="50000" r="50000" b="50000"/>
            </a:path>
          </a:gradFill>
          <a:ln w="19050">
            <a:solidFill>
              <a:srgbClr val="FFFFFF"/>
            </a:solidFill>
            <a:round/>
          </a:ln>
          <a:effectLst>
            <a:outerShdw dist="63500" dir="2212194" algn="ctr" rotWithShape="0">
              <a:schemeClr val="bg2">
                <a:alpha val="50000"/>
              </a:schemeClr>
            </a:outer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21" name="Rectangle 15"/>
          <p:cNvSpPr/>
          <p:nvPr/>
        </p:nvSpPr>
        <p:spPr>
          <a:xfrm>
            <a:off x="4187825" y="4651375"/>
            <a:ext cx="4243388" cy="366713"/>
          </a:xfrm>
          <a:prstGeom prst="rect">
            <a:avLst/>
          </a:prstGeom>
          <a:noFill/>
          <a:ln w="9525">
            <a:noFill/>
          </a:ln>
        </p:spPr>
        <p:txBody>
          <a:bodyPr>
            <a:spAutoFit/>
          </a:bodyPr>
          <a:p>
            <a:pPr algn="l" eaLnBrk="0" hangingPunct="0"/>
            <a:r>
              <a:rPr lang="en-US" altLang="zh-CN" dirty="0">
                <a:latin typeface="Arial" panose="020B0604020202020204" pitchFamily="34" charset="0"/>
                <a:ea typeface="宋体" panose="02010600030101010101" pitchFamily="2" charset="-122"/>
                <a:hlinkClick r:id="rId6" action="ppaction://hlinksldjump"/>
              </a:rPr>
              <a:t>Task 4  Choosing an Exhibition</a:t>
            </a:r>
            <a:endParaRPr lang="en-US" altLang="zh-CN" dirty="0">
              <a:latin typeface="黑体" panose="02010609060101010101" pitchFamily="2" charset="-122"/>
              <a:ea typeface="黑体" panose="02010609060101010101" pitchFamily="2" charset="-122"/>
            </a:endParaRPr>
          </a:p>
        </p:txBody>
      </p:sp>
      <p:sp>
        <p:nvSpPr>
          <p:cNvPr id="4122" name="Rectangle 15"/>
          <p:cNvSpPr/>
          <p:nvPr/>
        </p:nvSpPr>
        <p:spPr>
          <a:xfrm>
            <a:off x="4854575" y="5381625"/>
            <a:ext cx="2947988" cy="366713"/>
          </a:xfrm>
          <a:prstGeom prst="rect">
            <a:avLst/>
          </a:prstGeom>
          <a:noFill/>
          <a:ln w="9525">
            <a:noFill/>
          </a:ln>
        </p:spPr>
        <p:txBody>
          <a:bodyPr>
            <a:spAutoFit/>
          </a:bodyPr>
          <a:p>
            <a:pPr algn="l" eaLnBrk="0" hangingPunct="0"/>
            <a:r>
              <a:rPr lang="en-US" altLang="zh-CN" dirty="0">
                <a:latin typeface="Arial" panose="020B0604020202020204" pitchFamily="34" charset="0"/>
                <a:ea typeface="宋体" panose="02010600030101010101" pitchFamily="2" charset="-122"/>
                <a:hlinkClick r:id="rId7" action="ppaction://hlinksldjump"/>
              </a:rPr>
              <a:t>Practical Training Project</a:t>
            </a:r>
            <a:endParaRPr lang="en-US" altLang="zh-CN" dirty="0">
              <a:latin typeface="黑体" panose="02010609060101010101" pitchFamily="2" charset="-122"/>
              <a:ea typeface="黑体" panose="02010609060101010101" pitchFamily="2" charset="-122"/>
            </a:endParaRPr>
          </a:p>
        </p:txBody>
      </p:sp>
      <p:sp>
        <p:nvSpPr>
          <p:cNvPr id="70" name="虚尾箭头 69"/>
          <p:cNvSpPr/>
          <p:nvPr/>
        </p:nvSpPr>
        <p:spPr bwMode="auto">
          <a:xfrm>
            <a:off x="2635250" y="1223963"/>
            <a:ext cx="1233488"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2" name="虚尾箭头 71"/>
          <p:cNvSpPr/>
          <p:nvPr/>
        </p:nvSpPr>
        <p:spPr bwMode="auto">
          <a:xfrm>
            <a:off x="2981325" y="1865313"/>
            <a:ext cx="977900"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3" name="虚尾箭头 72"/>
          <p:cNvSpPr/>
          <p:nvPr/>
        </p:nvSpPr>
        <p:spPr bwMode="auto">
          <a:xfrm>
            <a:off x="3160713" y="2514600"/>
            <a:ext cx="776288"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4" name="虚尾箭头 73"/>
          <p:cNvSpPr/>
          <p:nvPr/>
        </p:nvSpPr>
        <p:spPr bwMode="auto">
          <a:xfrm>
            <a:off x="3213100" y="3217863"/>
            <a:ext cx="741363" cy="485775"/>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5" name="虚尾箭头 74"/>
          <p:cNvSpPr/>
          <p:nvPr/>
        </p:nvSpPr>
        <p:spPr bwMode="auto">
          <a:xfrm>
            <a:off x="3200400" y="3868738"/>
            <a:ext cx="731838"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6" name="虚尾箭头 75"/>
          <p:cNvSpPr/>
          <p:nvPr/>
        </p:nvSpPr>
        <p:spPr bwMode="auto">
          <a:xfrm>
            <a:off x="3092450" y="4638675"/>
            <a:ext cx="803275" cy="485775"/>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7" name="虚尾箭头 76"/>
          <p:cNvSpPr/>
          <p:nvPr/>
        </p:nvSpPr>
        <p:spPr bwMode="auto">
          <a:xfrm>
            <a:off x="2782888" y="5329238"/>
            <a:ext cx="1090613" cy="484188"/>
          </a:xfrm>
          <a:prstGeom prst="stripedRightArrow">
            <a:avLst/>
          </a:prstGeom>
          <a:solidFill>
            <a:srgbClr val="FF66FF"/>
          </a:solidFill>
          <a:ln w="28575" cap="flat" cmpd="sng" algn="ctr">
            <a:solidFill>
              <a:srgbClr val="FFFFFF"/>
            </a:solidFill>
            <a:prstDash val="solid"/>
            <a:round/>
            <a:headEnd type="none" w="med" len="med"/>
            <a:tailEnd type="none" w="med"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23555"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2 Inviting to an Exhibition </a:t>
            </a:r>
            <a:endParaRPr lang="zh-CN" altLang="en-US" sz="2800" dirty="0">
              <a:latin typeface="Arial" panose="020B0604020202020204" pitchFamily="34" charset="0"/>
              <a:ea typeface="宋体" panose="02010600030101010101" pitchFamily="2" charset="-122"/>
            </a:endParaRPr>
          </a:p>
        </p:txBody>
      </p:sp>
      <p:grpSp>
        <p:nvGrpSpPr>
          <p:cNvPr id="23556" name="Group 19"/>
          <p:cNvGrpSpPr/>
          <p:nvPr/>
        </p:nvGrpSpPr>
        <p:grpSpPr>
          <a:xfrm>
            <a:off x="1068388" y="630238"/>
            <a:ext cx="693737" cy="728662"/>
            <a:chOff x="802" y="845"/>
            <a:chExt cx="827" cy="826"/>
          </a:xfrm>
        </p:grpSpPr>
        <p:sp>
          <p:nvSpPr>
            <p:cNvPr id="23559"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3560"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3561"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56328" name="Rectangle 3"/>
          <p:cNvSpPr/>
          <p:nvPr/>
        </p:nvSpPr>
        <p:spPr>
          <a:xfrm>
            <a:off x="554038" y="1101725"/>
            <a:ext cx="8589962" cy="514985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Times New Roman" panose="02020603050405020304" pitchFamily="18" charset="0"/>
                <a:ea typeface="宋体" panose="02010600030101010101" pitchFamily="2" charset="-122"/>
              </a:rPr>
              <a:t>Activity 2 Listening</a:t>
            </a: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   Listen to a radio advertisement for IBC 2021 Exhibition. Fill in the fact-file of the event.</a:t>
            </a:r>
            <a:endParaRPr lang="en-US" altLang="zh-CN" sz="2400" dirty="0">
              <a:solidFill>
                <a:schemeClr val="tx2"/>
              </a:solidFill>
              <a:latin typeface="Times New Roman" panose="02020603050405020304" pitchFamily="18" charset="0"/>
              <a:ea typeface="宋体" panose="02010600030101010101" pitchFamily="2" charset="-122"/>
            </a:endParaRPr>
          </a:p>
        </p:txBody>
      </p:sp>
      <p:pic>
        <p:nvPicPr>
          <p:cNvPr id="23558" name="Picture 6" descr="2">
            <a:hlinkClick r:id="rId1" action="ppaction://hlinksldjump"/>
          </p:cNvPr>
          <p:cNvPicPr>
            <a:picLocks noChangeAspect="1"/>
          </p:cNvPicPr>
          <p:nvPr/>
        </p:nvPicPr>
        <p:blipFill>
          <a:blip r:embed="rId2"/>
          <a:stretch>
            <a:fillRect/>
          </a:stretch>
        </p:blipFill>
        <p:spPr>
          <a:xfrm>
            <a:off x="1581150" y="481330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328">
                                            <p:txEl>
                                              <p:charRg st="0" end="21"/>
                                            </p:txEl>
                                          </p:spTgt>
                                        </p:tgtEl>
                                        <p:attrNameLst>
                                          <p:attrName>style.visibility</p:attrName>
                                        </p:attrNameLst>
                                      </p:cBhvr>
                                      <p:to>
                                        <p:strVal val="visible"/>
                                      </p:to>
                                    </p:set>
                                    <p:anim calcmode="lin" valueType="num">
                                      <p:cBhvr additive="base">
                                        <p:cTn id="7" dur="500" fill="hold"/>
                                        <p:tgtEl>
                                          <p:spTgt spid="56328">
                                            <p:txEl>
                                              <p:charRg st="0" end="2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8">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6328">
                                            <p:txEl>
                                              <p:charRg st="22" end="118"/>
                                            </p:txEl>
                                          </p:spTgt>
                                        </p:tgtEl>
                                        <p:attrNameLst>
                                          <p:attrName>style.visibility</p:attrName>
                                        </p:attrNameLst>
                                      </p:cBhvr>
                                      <p:to>
                                        <p:strVal val="visible"/>
                                      </p:to>
                                    </p:set>
                                    <p:anim calcmode="lin" valueType="num">
                                      <p:cBhvr additive="base">
                                        <p:cTn id="13" dur="500" fill="hold"/>
                                        <p:tgtEl>
                                          <p:spTgt spid="56328">
                                            <p:txEl>
                                              <p:charRg st="22" end="11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8">
                                            <p:txEl>
                                              <p:charRg st="22" end="1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2 Inviting to an Exhibition </a:t>
            </a:r>
            <a:endParaRPr lang="zh-CN" altLang="en-US" sz="2800" dirty="0">
              <a:latin typeface="Arial" panose="020B0604020202020204" pitchFamily="34" charset="0"/>
              <a:ea typeface="宋体" panose="02010600030101010101" pitchFamily="2" charset="-122"/>
            </a:endParaRPr>
          </a:p>
        </p:txBody>
      </p:sp>
      <p:grpSp>
        <p:nvGrpSpPr>
          <p:cNvPr id="24579" name="Group 19"/>
          <p:cNvGrpSpPr/>
          <p:nvPr/>
        </p:nvGrpSpPr>
        <p:grpSpPr>
          <a:xfrm>
            <a:off x="1068388" y="630238"/>
            <a:ext cx="693737" cy="728662"/>
            <a:chOff x="802" y="845"/>
            <a:chExt cx="827" cy="826"/>
          </a:xfrm>
        </p:grpSpPr>
        <p:sp>
          <p:nvSpPr>
            <p:cNvPr id="24592"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4593"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4594"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24580" name="Rectangle 3"/>
          <p:cNvSpPr/>
          <p:nvPr/>
        </p:nvSpPr>
        <p:spPr>
          <a:xfrm>
            <a:off x="554038" y="949325"/>
            <a:ext cx="8589962" cy="5908675"/>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zh-CN" altLang="zh-CN" sz="2400" i="1" dirty="0">
                <a:solidFill>
                  <a:schemeClr val="accent1"/>
                </a:solidFill>
                <a:latin typeface="Times New Roman" panose="02020603050405020304" pitchFamily="18" charset="0"/>
                <a:ea typeface="宋体" panose="02010600030101010101" pitchFamily="2" charset="-122"/>
              </a:rPr>
              <a:t>                            Fact-file of IBC Exhibition</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zh-CN" altLang="zh-CN" sz="2400" dirty="0">
                <a:solidFill>
                  <a:schemeClr val="accent1"/>
                </a:solidFill>
                <a:latin typeface="Times New Roman" panose="02020603050405020304" pitchFamily="18" charset="0"/>
                <a:ea typeface="宋体" panose="02010600030101010101" pitchFamily="2" charset="-122"/>
              </a:rPr>
              <a:t>Number of exhibitors</a:t>
            </a:r>
            <a:r>
              <a:rPr lang="zh-CN" altLang="x-none" sz="2400" dirty="0">
                <a:solidFill>
                  <a:schemeClr val="accent1"/>
                </a:solidFill>
                <a:latin typeface="Times New Roman" panose="02020603050405020304" pitchFamily="18" charset="0"/>
                <a:ea typeface="宋体" panose="02010600030101010101" pitchFamily="2" charset="-122"/>
              </a:rPr>
              <a:t>：</a:t>
            </a:r>
            <a:r>
              <a:rPr lang="zh-CN" altLang="zh-CN" sz="2400" dirty="0">
                <a:solidFill>
                  <a:schemeClr val="accent1"/>
                </a:solidFill>
                <a:latin typeface="Times New Roman" panose="02020603050405020304" pitchFamily="18" charset="0"/>
                <a:ea typeface="宋体" panose="02010600030101010101" pitchFamily="2" charset="-122"/>
              </a:rPr>
              <a:t>(1) ____________</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zh-CN" altLang="zh-CN" sz="2400" dirty="0">
                <a:solidFill>
                  <a:schemeClr val="accent1"/>
                </a:solidFill>
                <a:latin typeface="Times New Roman" panose="02020603050405020304" pitchFamily="18" charset="0"/>
                <a:ea typeface="宋体" panose="02010600030101010101" pitchFamily="2" charset="-122"/>
              </a:rPr>
              <a:t>Exhibiting space: (2) ____________________</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zh-CN" altLang="zh-CN" sz="2400" dirty="0">
                <a:solidFill>
                  <a:schemeClr val="accent1"/>
                </a:solidFill>
                <a:latin typeface="Times New Roman" panose="02020603050405020304" pitchFamily="18" charset="0"/>
                <a:ea typeface="宋体" panose="02010600030101010101" pitchFamily="2" charset="-122"/>
              </a:rPr>
              <a:t>Number of exhibiting halls: (3) ___________</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zh-CN" altLang="zh-CN" sz="2400" dirty="0">
                <a:solidFill>
                  <a:schemeClr val="accent1"/>
                </a:solidFill>
                <a:latin typeface="Times New Roman" panose="02020603050405020304" pitchFamily="18" charset="0"/>
                <a:ea typeface="宋体" panose="02010600030101010101" pitchFamily="2" charset="-122"/>
              </a:rPr>
              <a:t>Total number of attendees: (4) ____________</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zh-CN" altLang="zh-CN" sz="2400" dirty="0">
                <a:solidFill>
                  <a:schemeClr val="accent1"/>
                </a:solidFill>
                <a:latin typeface="Times New Roman" panose="02020603050405020304" pitchFamily="18" charset="0"/>
                <a:ea typeface="宋体" panose="02010600030101010101" pitchFamily="2" charset="-122"/>
              </a:rPr>
              <a:t>Countries and regions: (5) _______________</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zh-CN" altLang="zh-CN" sz="2400" dirty="0">
                <a:solidFill>
                  <a:schemeClr val="accent1"/>
                </a:solidFill>
                <a:latin typeface="Times New Roman" panose="02020603050405020304" pitchFamily="18" charset="0"/>
                <a:ea typeface="宋体" panose="02010600030101010101" pitchFamily="2" charset="-122"/>
              </a:rPr>
              <a:t>Number of journalists: (6) _______________</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zh-CN" altLang="zh-CN" sz="2400" dirty="0">
                <a:solidFill>
                  <a:schemeClr val="accent1"/>
                </a:solidFill>
                <a:latin typeface="Times New Roman" panose="02020603050405020304" pitchFamily="18" charset="0"/>
                <a:ea typeface="宋体" panose="02010600030101010101" pitchFamily="2" charset="-122"/>
              </a:rPr>
              <a:t>Exhibitors are attracted by the opportunity to:</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zh-CN" altLang="zh-CN" sz="2400" dirty="0">
                <a:solidFill>
                  <a:schemeClr val="accent1"/>
                </a:solidFill>
                <a:latin typeface="Times New Roman" panose="02020603050405020304" pitchFamily="18" charset="0"/>
                <a:ea typeface="宋体" panose="02010600030101010101" pitchFamily="2" charset="-122"/>
              </a:rPr>
              <a:t>raise their profile  2. move into new market </a:t>
            </a:r>
            <a:r>
              <a:rPr lang="zh-CN" altLang="x-none" sz="2400" dirty="0">
                <a:solidFill>
                  <a:schemeClr val="accent1"/>
                </a:solidFill>
                <a:latin typeface="Times New Roman" panose="02020603050405020304" pitchFamily="18" charset="0"/>
                <a:ea typeface="宋体" panose="02010600030101010101" pitchFamily="2" charset="-122"/>
              </a:rPr>
              <a:t>（</a:t>
            </a:r>
            <a:r>
              <a:rPr lang="zh-CN" altLang="zh-CN" sz="2400" dirty="0">
                <a:solidFill>
                  <a:schemeClr val="accent1"/>
                </a:solidFill>
                <a:latin typeface="Times New Roman" panose="02020603050405020304" pitchFamily="18" charset="0"/>
                <a:ea typeface="宋体" panose="02010600030101010101" pitchFamily="2" charset="-122"/>
              </a:rPr>
              <a:t>7</a:t>
            </a:r>
            <a:r>
              <a:rPr lang="zh-CN" altLang="x-none" sz="2400" dirty="0">
                <a:solidFill>
                  <a:schemeClr val="accent1"/>
                </a:solidFill>
                <a:latin typeface="Times New Roman" panose="02020603050405020304" pitchFamily="18" charset="0"/>
                <a:ea typeface="宋体" panose="02010600030101010101" pitchFamily="2" charset="-122"/>
              </a:rPr>
              <a:t>）</a:t>
            </a:r>
            <a:r>
              <a:rPr lang="zh-CN" altLang="zh-CN" sz="2400" dirty="0">
                <a:solidFill>
                  <a:schemeClr val="accent1"/>
                </a:solidFill>
                <a:latin typeface="Times New Roman" panose="02020603050405020304" pitchFamily="18" charset="0"/>
                <a:ea typeface="宋体" panose="02010600030101010101" pitchFamily="2" charset="-122"/>
              </a:rPr>
              <a:t>_______ 3.develop </a:t>
            </a:r>
            <a:r>
              <a:rPr lang="zh-CN" altLang="x-none" sz="2400" dirty="0">
                <a:solidFill>
                  <a:schemeClr val="accent1"/>
                </a:solidFill>
                <a:latin typeface="Times New Roman" panose="02020603050405020304" pitchFamily="18" charset="0"/>
                <a:ea typeface="宋体" panose="02010600030101010101" pitchFamily="2" charset="-122"/>
              </a:rPr>
              <a:t>（</a:t>
            </a:r>
            <a:r>
              <a:rPr lang="zh-CN" altLang="zh-CN" sz="2400" dirty="0">
                <a:solidFill>
                  <a:schemeClr val="accent1"/>
                </a:solidFill>
                <a:latin typeface="Times New Roman" panose="02020603050405020304" pitchFamily="18" charset="0"/>
                <a:ea typeface="宋体" panose="02010600030101010101" pitchFamily="2" charset="-122"/>
              </a:rPr>
              <a:t>8</a:t>
            </a:r>
            <a:r>
              <a:rPr lang="zh-CN" altLang="x-none" sz="2400" dirty="0">
                <a:solidFill>
                  <a:schemeClr val="accent1"/>
                </a:solidFill>
                <a:latin typeface="Times New Roman" panose="02020603050405020304" pitchFamily="18" charset="0"/>
                <a:ea typeface="宋体" panose="02010600030101010101" pitchFamily="2" charset="-122"/>
              </a:rPr>
              <a:t>）</a:t>
            </a:r>
            <a:r>
              <a:rPr lang="zh-CN" altLang="zh-CN" sz="2400" dirty="0">
                <a:solidFill>
                  <a:schemeClr val="accent1"/>
                </a:solidFill>
                <a:latin typeface="Times New Roman" panose="02020603050405020304" pitchFamily="18" charset="0"/>
                <a:ea typeface="宋体" panose="02010600030101010101" pitchFamily="2" charset="-122"/>
              </a:rPr>
              <a:t>________    channels</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zh-CN" altLang="zh-CN" sz="2400" dirty="0">
                <a:solidFill>
                  <a:schemeClr val="accent1"/>
                </a:solidFill>
                <a:latin typeface="Times New Roman" panose="02020603050405020304" pitchFamily="18" charset="0"/>
                <a:ea typeface="宋体" panose="02010600030101010101" pitchFamily="2" charset="-122"/>
              </a:rPr>
              <a:t>4. generate sales leads   5. (9)_______ with the best of the industry</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zh-CN" altLang="zh-CN" sz="2400" dirty="0">
                <a:solidFill>
                  <a:schemeClr val="accent1"/>
                </a:solidFill>
                <a:latin typeface="Times New Roman" panose="02020603050405020304" pitchFamily="18" charset="0"/>
                <a:ea typeface="宋体" panose="02010600030101010101" pitchFamily="2" charset="-122"/>
              </a:rPr>
              <a:t>Visitors attend the event because they can browse, </a:t>
            </a:r>
            <a:r>
              <a:rPr lang="zh-CN" altLang="x-none" sz="2400" dirty="0">
                <a:solidFill>
                  <a:schemeClr val="accent1"/>
                </a:solidFill>
                <a:latin typeface="Times New Roman" panose="02020603050405020304" pitchFamily="18" charset="0"/>
                <a:ea typeface="宋体" panose="02010600030101010101" pitchFamily="2" charset="-122"/>
              </a:rPr>
              <a:t>（</a:t>
            </a:r>
            <a:r>
              <a:rPr lang="zh-CN" altLang="zh-CN" sz="2400" dirty="0">
                <a:solidFill>
                  <a:schemeClr val="accent1"/>
                </a:solidFill>
                <a:latin typeface="Times New Roman" panose="02020603050405020304" pitchFamily="18" charset="0"/>
                <a:ea typeface="宋体" panose="02010600030101010101" pitchFamily="2" charset="-122"/>
              </a:rPr>
              <a:t>10</a:t>
            </a:r>
            <a:r>
              <a:rPr lang="zh-CN" altLang="x-none" sz="2400" dirty="0">
                <a:solidFill>
                  <a:schemeClr val="accent1"/>
                </a:solidFill>
                <a:latin typeface="Times New Roman" panose="02020603050405020304" pitchFamily="18" charset="0"/>
                <a:ea typeface="宋体" panose="02010600030101010101" pitchFamily="2" charset="-122"/>
              </a:rPr>
              <a:t>）</a:t>
            </a:r>
            <a:r>
              <a:rPr lang="zh-CN" altLang="zh-CN" sz="2400" dirty="0">
                <a:solidFill>
                  <a:schemeClr val="accent1"/>
                </a:solidFill>
                <a:latin typeface="Times New Roman" panose="02020603050405020304" pitchFamily="18" charset="0"/>
                <a:ea typeface="宋体" panose="02010600030101010101" pitchFamily="2" charset="-122"/>
              </a:rPr>
              <a:t>__________ and discuss the newest technologies.</a:t>
            </a:r>
            <a:endParaRPr lang="en-US" altLang="zh-CN" sz="2400" dirty="0">
              <a:solidFill>
                <a:schemeClr val="accent1"/>
              </a:solidFill>
              <a:latin typeface="Times New Roman" panose="02020603050405020304" pitchFamily="18" charset="0"/>
              <a:ea typeface="宋体" panose="02010600030101010101" pitchFamily="2" charset="-122"/>
            </a:endParaRPr>
          </a:p>
        </p:txBody>
      </p:sp>
      <p:sp>
        <p:nvSpPr>
          <p:cNvPr id="34" name="TextBox 33"/>
          <p:cNvSpPr txBox="1"/>
          <p:nvPr/>
        </p:nvSpPr>
        <p:spPr>
          <a:xfrm>
            <a:off x="4908550" y="1322388"/>
            <a:ext cx="185578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1300</a:t>
            </a:r>
            <a:endParaRPr lang="en-US" altLang="zh-CN" sz="2400" dirty="0">
              <a:latin typeface="Arial" panose="020B0604020202020204" pitchFamily="34" charset="0"/>
              <a:ea typeface="宋体" panose="02010600030101010101" pitchFamily="2" charset="-122"/>
            </a:endParaRPr>
          </a:p>
        </p:txBody>
      </p:sp>
      <p:sp>
        <p:nvSpPr>
          <p:cNvPr id="2" name="TextBox 33"/>
          <p:cNvSpPr txBox="1"/>
          <p:nvPr/>
        </p:nvSpPr>
        <p:spPr>
          <a:xfrm>
            <a:off x="3810000" y="1785938"/>
            <a:ext cx="364648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100 000 square meters</a:t>
            </a:r>
            <a:endParaRPr lang="en-US" altLang="zh-CN" sz="2400" dirty="0">
              <a:latin typeface="Arial" panose="020B0604020202020204" pitchFamily="34" charset="0"/>
              <a:ea typeface="宋体" panose="02010600030101010101" pitchFamily="2" charset="-122"/>
            </a:endParaRPr>
          </a:p>
        </p:txBody>
      </p:sp>
      <p:sp>
        <p:nvSpPr>
          <p:cNvPr id="3" name="TextBox 33"/>
          <p:cNvSpPr txBox="1"/>
          <p:nvPr/>
        </p:nvSpPr>
        <p:spPr>
          <a:xfrm>
            <a:off x="4921250" y="2706688"/>
            <a:ext cx="237013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48 000</a:t>
            </a:r>
            <a:endParaRPr lang="en-US" altLang="zh-CN" sz="2400" dirty="0">
              <a:latin typeface="Arial" panose="020B0604020202020204" pitchFamily="34" charset="0"/>
              <a:ea typeface="宋体" panose="02010600030101010101" pitchFamily="2" charset="-122"/>
            </a:endParaRPr>
          </a:p>
        </p:txBody>
      </p:sp>
      <p:sp>
        <p:nvSpPr>
          <p:cNvPr id="4" name="TextBox 33"/>
          <p:cNvSpPr txBox="1"/>
          <p:nvPr/>
        </p:nvSpPr>
        <p:spPr>
          <a:xfrm>
            <a:off x="4832350" y="2217738"/>
            <a:ext cx="237013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13</a:t>
            </a:r>
            <a:endParaRPr lang="en-US" altLang="zh-CN" sz="2400" dirty="0">
              <a:latin typeface="Arial" panose="020B0604020202020204" pitchFamily="34" charset="0"/>
              <a:ea typeface="宋体" panose="02010600030101010101" pitchFamily="2" charset="-122"/>
            </a:endParaRPr>
          </a:p>
        </p:txBody>
      </p:sp>
      <p:sp>
        <p:nvSpPr>
          <p:cNvPr id="5" name="TextBox 33"/>
          <p:cNvSpPr txBox="1"/>
          <p:nvPr/>
        </p:nvSpPr>
        <p:spPr>
          <a:xfrm>
            <a:off x="4470400" y="3170238"/>
            <a:ext cx="237013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140</a:t>
            </a:r>
            <a:endParaRPr lang="en-US" altLang="zh-CN" sz="2400" dirty="0">
              <a:latin typeface="Arial" panose="020B0604020202020204" pitchFamily="34" charset="0"/>
              <a:ea typeface="宋体" panose="02010600030101010101" pitchFamily="2" charset="-122"/>
            </a:endParaRPr>
          </a:p>
        </p:txBody>
      </p:sp>
      <p:sp>
        <p:nvSpPr>
          <p:cNvPr id="6" name="TextBox 33"/>
          <p:cNvSpPr txBox="1"/>
          <p:nvPr/>
        </p:nvSpPr>
        <p:spPr>
          <a:xfrm>
            <a:off x="4419600" y="3576638"/>
            <a:ext cx="237013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1 000</a:t>
            </a:r>
            <a:endParaRPr lang="en-US" altLang="zh-CN" sz="2400" dirty="0">
              <a:latin typeface="Arial" panose="020B0604020202020204" pitchFamily="34" charset="0"/>
              <a:ea typeface="宋体" panose="02010600030101010101" pitchFamily="2" charset="-122"/>
            </a:endParaRPr>
          </a:p>
        </p:txBody>
      </p:sp>
      <p:sp>
        <p:nvSpPr>
          <p:cNvPr id="7" name="TextBox 33"/>
          <p:cNvSpPr txBox="1"/>
          <p:nvPr/>
        </p:nvSpPr>
        <p:spPr>
          <a:xfrm>
            <a:off x="7021513" y="4402138"/>
            <a:ext cx="2370137"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sectors</a:t>
            </a:r>
            <a:endParaRPr lang="en-US" altLang="zh-CN" sz="2400" dirty="0">
              <a:latin typeface="Arial" panose="020B0604020202020204" pitchFamily="34" charset="0"/>
              <a:ea typeface="宋体" panose="02010600030101010101" pitchFamily="2" charset="-122"/>
            </a:endParaRPr>
          </a:p>
        </p:txBody>
      </p:sp>
      <p:sp>
        <p:nvSpPr>
          <p:cNvPr id="8" name="TextBox 33"/>
          <p:cNvSpPr txBox="1"/>
          <p:nvPr/>
        </p:nvSpPr>
        <p:spPr>
          <a:xfrm>
            <a:off x="2836863" y="4808538"/>
            <a:ext cx="2370137"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distribution</a:t>
            </a:r>
            <a:endParaRPr lang="en-US" altLang="zh-CN" sz="2400" dirty="0">
              <a:latin typeface="Arial" panose="020B0604020202020204" pitchFamily="34" charset="0"/>
              <a:ea typeface="宋体" panose="02010600030101010101" pitchFamily="2" charset="-122"/>
            </a:endParaRPr>
          </a:p>
        </p:txBody>
      </p:sp>
      <p:sp>
        <p:nvSpPr>
          <p:cNvPr id="9" name="TextBox 33"/>
          <p:cNvSpPr txBox="1"/>
          <p:nvPr/>
        </p:nvSpPr>
        <p:spPr>
          <a:xfrm rot="10780886" flipV="1">
            <a:off x="4856163" y="5211763"/>
            <a:ext cx="1497012"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network</a:t>
            </a:r>
            <a:endParaRPr lang="en-US" altLang="zh-CN" sz="2400" dirty="0">
              <a:latin typeface="Arial" panose="020B0604020202020204" pitchFamily="34" charset="0"/>
              <a:ea typeface="宋体" panose="02010600030101010101" pitchFamily="2" charset="-122"/>
            </a:endParaRPr>
          </a:p>
        </p:txBody>
      </p:sp>
      <p:sp>
        <p:nvSpPr>
          <p:cNvPr id="10" name="TextBox 33"/>
          <p:cNvSpPr txBox="1"/>
          <p:nvPr/>
        </p:nvSpPr>
        <p:spPr>
          <a:xfrm>
            <a:off x="931863" y="6400800"/>
            <a:ext cx="2370137"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purchase</a:t>
            </a:r>
            <a:endParaRPr lang="en-US" altLang="zh-CN" sz="2400" dirty="0">
              <a:latin typeface="Arial" panose="020B0604020202020204" pitchFamily="34" charset="0"/>
              <a:ea typeface="宋体" panose="02010600030101010101" pitchFamily="2" charset="-122"/>
            </a:endParaRPr>
          </a:p>
        </p:txBody>
      </p:sp>
      <p:pic>
        <p:nvPicPr>
          <p:cNvPr id="24591" name="Picture 6" descr="2">
            <a:hlinkClick r:id="rId1" action="ppaction://hlinksldjump"/>
          </p:cNvPr>
          <p:cNvPicPr>
            <a:picLocks noChangeAspect="1"/>
          </p:cNvPicPr>
          <p:nvPr/>
        </p:nvPicPr>
        <p:blipFill>
          <a:blip r:embed="rId2"/>
          <a:stretch>
            <a:fillRect/>
          </a:stretch>
        </p:blipFill>
        <p:spPr>
          <a:xfrm>
            <a:off x="8064500" y="560705"/>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4"/>
                                        </p:tgtEl>
                                        <p:attrNameLst>
                                          <p:attrName>style.visibility</p:attrName>
                                        </p:attrNameLst>
                                      </p:cBhvr>
                                      <p:to>
                                        <p:strVal val="visible"/>
                                      </p:to>
                                    </p:set>
                                    <p:anim calcmode="discrete" valueType="clr">
                                      <p:cBhvr override="childStyle">
                                        <p:cTn id="7"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
                                        </p:tgtEl>
                                        <p:attrNameLst>
                                          <p:attrName>fillcolor</p:attrName>
                                        </p:attrNameLst>
                                      </p:cBhvr>
                                      <p:tavLst>
                                        <p:tav tm="0">
                                          <p:val>
                                            <p:clrVal>
                                              <a:schemeClr val="accent2"/>
                                            </p:clrVal>
                                          </p:val>
                                        </p:tav>
                                        <p:tav tm="50000">
                                          <p:val>
                                            <p:clrVal>
                                              <a:schemeClr val="hlink"/>
                                            </p:clrVal>
                                          </p:val>
                                        </p:tav>
                                      </p:tavLst>
                                    </p:anim>
                                    <p:set>
                                      <p:cBhvr>
                                        <p:cTn id="9" dur="80"/>
                                        <p:tgtEl>
                                          <p:spTgt spid="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
                                        </p:tgtEl>
                                        <p:attrNameLst>
                                          <p:attrName>style.visibility</p:attrName>
                                        </p:attrNameLst>
                                      </p:cBhvr>
                                      <p:to>
                                        <p:strVal val="visible"/>
                                      </p:to>
                                    </p:set>
                                    <p:anim calcmode="discrete" valueType="clr">
                                      <p:cBhvr override="childStyle">
                                        <p:cTn id="14"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
                                        </p:tgtEl>
                                        <p:attrNameLst>
                                          <p:attrName>fillcolor</p:attrName>
                                        </p:attrNameLst>
                                      </p:cBhvr>
                                      <p:tavLst>
                                        <p:tav tm="0">
                                          <p:val>
                                            <p:clrVal>
                                              <a:schemeClr val="accent2"/>
                                            </p:clrVal>
                                          </p:val>
                                        </p:tav>
                                        <p:tav tm="50000">
                                          <p:val>
                                            <p:clrVal>
                                              <a:schemeClr val="hlink"/>
                                            </p:clrVal>
                                          </p:val>
                                        </p:tav>
                                      </p:tavLst>
                                    </p:anim>
                                    <p:set>
                                      <p:cBhvr>
                                        <p:cTn id="16" dur="80"/>
                                        <p:tgtEl>
                                          <p:spTgt spid="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4"/>
                                        </p:tgtEl>
                                        <p:attrNameLst>
                                          <p:attrName>style.visibility</p:attrName>
                                        </p:attrNameLst>
                                      </p:cBhvr>
                                      <p:to>
                                        <p:strVal val="visible"/>
                                      </p:to>
                                    </p:set>
                                    <p:anim calcmode="discrete" valueType="clr">
                                      <p:cBhvr override="childStyle">
                                        <p:cTn id="21"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4"/>
                                        </p:tgtEl>
                                        <p:attrNameLst>
                                          <p:attrName>fillcolor</p:attrName>
                                        </p:attrNameLst>
                                      </p:cBhvr>
                                      <p:tavLst>
                                        <p:tav tm="0">
                                          <p:val>
                                            <p:clrVal>
                                              <a:schemeClr val="accent2"/>
                                            </p:clrVal>
                                          </p:val>
                                        </p:tav>
                                        <p:tav tm="50000">
                                          <p:val>
                                            <p:clrVal>
                                              <a:schemeClr val="hlink"/>
                                            </p:clrVal>
                                          </p:val>
                                        </p:tav>
                                      </p:tavLst>
                                    </p:anim>
                                    <p:set>
                                      <p:cBhvr>
                                        <p:cTn id="23" dur="80"/>
                                        <p:tgtEl>
                                          <p:spTgt spid="4"/>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3"/>
                                        </p:tgtEl>
                                        <p:attrNameLst>
                                          <p:attrName>style.visibility</p:attrName>
                                        </p:attrNameLst>
                                      </p:cBhvr>
                                      <p:to>
                                        <p:strVal val="visible"/>
                                      </p:to>
                                    </p:set>
                                    <p:anim calcmode="discrete" valueType="clr">
                                      <p:cBhvr override="childStyle">
                                        <p:cTn id="28"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gtEl>
                                        <p:attrNameLst>
                                          <p:attrName>fillcolor</p:attrName>
                                        </p:attrNameLst>
                                      </p:cBhvr>
                                      <p:tavLst>
                                        <p:tav tm="0">
                                          <p:val>
                                            <p:clrVal>
                                              <a:schemeClr val="accent2"/>
                                            </p:clrVal>
                                          </p:val>
                                        </p:tav>
                                        <p:tav tm="50000">
                                          <p:val>
                                            <p:clrVal>
                                              <a:schemeClr val="hlink"/>
                                            </p:clrVal>
                                          </p:val>
                                        </p:tav>
                                      </p:tavLst>
                                    </p:anim>
                                    <p:set>
                                      <p:cBhvr>
                                        <p:cTn id="30" dur="80"/>
                                        <p:tgtEl>
                                          <p:spTgt spid="3"/>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5"/>
                                        </p:tgtEl>
                                        <p:attrNameLst>
                                          <p:attrName>style.visibility</p:attrName>
                                        </p:attrNameLst>
                                      </p:cBhvr>
                                      <p:to>
                                        <p:strVal val="visible"/>
                                      </p:to>
                                    </p:set>
                                    <p:anim calcmode="discrete" valueType="clr">
                                      <p:cBhvr override="childStyle">
                                        <p:cTn id="35"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5"/>
                                        </p:tgtEl>
                                        <p:attrNameLst>
                                          <p:attrName>fillcolor</p:attrName>
                                        </p:attrNameLst>
                                      </p:cBhvr>
                                      <p:tavLst>
                                        <p:tav tm="0">
                                          <p:val>
                                            <p:clrVal>
                                              <a:schemeClr val="accent2"/>
                                            </p:clrVal>
                                          </p:val>
                                        </p:tav>
                                        <p:tav tm="50000">
                                          <p:val>
                                            <p:clrVal>
                                              <a:schemeClr val="hlink"/>
                                            </p:clrVal>
                                          </p:val>
                                        </p:tav>
                                      </p:tavLst>
                                    </p:anim>
                                    <p:set>
                                      <p:cBhvr>
                                        <p:cTn id="37" dur="80"/>
                                        <p:tgtEl>
                                          <p:spTgt spid="5"/>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6"/>
                                        </p:tgtEl>
                                        <p:attrNameLst>
                                          <p:attrName>style.visibility</p:attrName>
                                        </p:attrNameLst>
                                      </p:cBhvr>
                                      <p:to>
                                        <p:strVal val="visible"/>
                                      </p:to>
                                    </p:set>
                                    <p:anim calcmode="discrete" valueType="clr">
                                      <p:cBhvr override="childStyle">
                                        <p:cTn id="42"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6"/>
                                        </p:tgtEl>
                                        <p:attrNameLst>
                                          <p:attrName>fillcolor</p:attrName>
                                        </p:attrNameLst>
                                      </p:cBhvr>
                                      <p:tavLst>
                                        <p:tav tm="0">
                                          <p:val>
                                            <p:clrVal>
                                              <a:schemeClr val="accent2"/>
                                            </p:clrVal>
                                          </p:val>
                                        </p:tav>
                                        <p:tav tm="50000">
                                          <p:val>
                                            <p:clrVal>
                                              <a:schemeClr val="hlink"/>
                                            </p:clrVal>
                                          </p:val>
                                        </p:tav>
                                      </p:tavLst>
                                    </p:anim>
                                    <p:set>
                                      <p:cBhvr>
                                        <p:cTn id="44" dur="80"/>
                                        <p:tgtEl>
                                          <p:spTgt spid="6"/>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7"/>
                                        </p:tgtEl>
                                        <p:attrNameLst>
                                          <p:attrName>style.visibility</p:attrName>
                                        </p:attrNameLst>
                                      </p:cBhvr>
                                      <p:to>
                                        <p:strVal val="visible"/>
                                      </p:to>
                                    </p:set>
                                    <p:anim calcmode="discrete" valueType="clr">
                                      <p:cBhvr override="childStyle">
                                        <p:cTn id="49"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7"/>
                                        </p:tgtEl>
                                        <p:attrNameLst>
                                          <p:attrName>fillcolor</p:attrName>
                                        </p:attrNameLst>
                                      </p:cBhvr>
                                      <p:tavLst>
                                        <p:tav tm="0">
                                          <p:val>
                                            <p:clrVal>
                                              <a:schemeClr val="accent2"/>
                                            </p:clrVal>
                                          </p:val>
                                        </p:tav>
                                        <p:tav tm="50000">
                                          <p:val>
                                            <p:clrVal>
                                              <a:schemeClr val="hlink"/>
                                            </p:clrVal>
                                          </p:val>
                                        </p:tav>
                                      </p:tavLst>
                                    </p:anim>
                                    <p:set>
                                      <p:cBhvr>
                                        <p:cTn id="51" dur="80"/>
                                        <p:tgtEl>
                                          <p:spTgt spid="7"/>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8"/>
                                        </p:tgtEl>
                                        <p:attrNameLst>
                                          <p:attrName>style.visibility</p:attrName>
                                        </p:attrNameLst>
                                      </p:cBhvr>
                                      <p:to>
                                        <p:strVal val="visible"/>
                                      </p:to>
                                    </p:set>
                                    <p:anim calcmode="discrete" valueType="clr">
                                      <p:cBhvr override="childStyle">
                                        <p:cTn id="56"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8"/>
                                        </p:tgtEl>
                                        <p:attrNameLst>
                                          <p:attrName>fillcolor</p:attrName>
                                        </p:attrNameLst>
                                      </p:cBhvr>
                                      <p:tavLst>
                                        <p:tav tm="0">
                                          <p:val>
                                            <p:clrVal>
                                              <a:schemeClr val="accent2"/>
                                            </p:clrVal>
                                          </p:val>
                                        </p:tav>
                                        <p:tav tm="50000">
                                          <p:val>
                                            <p:clrVal>
                                              <a:schemeClr val="hlink"/>
                                            </p:clrVal>
                                          </p:val>
                                        </p:tav>
                                      </p:tavLst>
                                    </p:anim>
                                    <p:set>
                                      <p:cBhvr>
                                        <p:cTn id="58" dur="80"/>
                                        <p:tgtEl>
                                          <p:spTgt spid="8"/>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9"/>
                                        </p:tgtEl>
                                        <p:attrNameLst>
                                          <p:attrName>style.visibility</p:attrName>
                                        </p:attrNameLst>
                                      </p:cBhvr>
                                      <p:to>
                                        <p:strVal val="visible"/>
                                      </p:to>
                                    </p:set>
                                    <p:anim calcmode="discrete" valueType="clr">
                                      <p:cBhvr override="childStyle">
                                        <p:cTn id="63"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9"/>
                                        </p:tgtEl>
                                        <p:attrNameLst>
                                          <p:attrName>fillcolor</p:attrName>
                                        </p:attrNameLst>
                                      </p:cBhvr>
                                      <p:tavLst>
                                        <p:tav tm="0">
                                          <p:val>
                                            <p:clrVal>
                                              <a:schemeClr val="accent2"/>
                                            </p:clrVal>
                                          </p:val>
                                        </p:tav>
                                        <p:tav tm="50000">
                                          <p:val>
                                            <p:clrVal>
                                              <a:schemeClr val="hlink"/>
                                            </p:clrVal>
                                          </p:val>
                                        </p:tav>
                                      </p:tavLst>
                                    </p:anim>
                                    <p:set>
                                      <p:cBhvr>
                                        <p:cTn id="65" dur="80"/>
                                        <p:tgtEl>
                                          <p:spTgt spid="9"/>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grpId="0" nodeType="clickEffect">
                                  <p:stCondLst>
                                    <p:cond delay="0"/>
                                  </p:stCondLst>
                                  <p:iterate type="lt">
                                    <p:tmPct val="50000"/>
                                  </p:iterate>
                                  <p:childTnLst>
                                    <p:set>
                                      <p:cBhvr>
                                        <p:cTn id="69" dur="1" fill="hold">
                                          <p:stCondLst>
                                            <p:cond delay="0"/>
                                          </p:stCondLst>
                                        </p:cTn>
                                        <p:tgtEl>
                                          <p:spTgt spid="10"/>
                                        </p:tgtEl>
                                        <p:attrNameLst>
                                          <p:attrName>style.visibility</p:attrName>
                                        </p:attrNameLst>
                                      </p:cBhvr>
                                      <p:to>
                                        <p:strVal val="visible"/>
                                      </p:to>
                                    </p:set>
                                    <p:anim calcmode="discrete" valueType="clr">
                                      <p:cBhvr override="childStyle">
                                        <p:cTn id="70"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10"/>
                                        </p:tgtEl>
                                        <p:attrNameLst>
                                          <p:attrName>fillcolor</p:attrName>
                                        </p:attrNameLst>
                                      </p:cBhvr>
                                      <p:tavLst>
                                        <p:tav tm="0">
                                          <p:val>
                                            <p:clrVal>
                                              <a:schemeClr val="accent2"/>
                                            </p:clrVal>
                                          </p:val>
                                        </p:tav>
                                        <p:tav tm="50000">
                                          <p:val>
                                            <p:clrVal>
                                              <a:schemeClr val="hlink"/>
                                            </p:clrVal>
                                          </p:val>
                                        </p:tav>
                                      </p:tavLst>
                                    </p:anim>
                                    <p:set>
                                      <p:cBhvr>
                                        <p:cTn id="72"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 grpId="0"/>
      <p:bldP spid="3" grpId="0"/>
      <p:bldP spid="4" grpId="0"/>
      <p:bldP spid="5" grpId="0"/>
      <p:bldP spid="6" grpId="0"/>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页脚占位符 4"/>
          <p:cNvSpPr txBox="1">
            <a:spLocks noGrp="1"/>
          </p:cNvSpPr>
          <p:nvPr/>
        </p:nvSpPr>
        <p:spPr>
          <a:xfrm>
            <a:off x="5476875" y="6210300"/>
            <a:ext cx="3667125" cy="647700"/>
          </a:xfrm>
          <a:prstGeom prst="rect">
            <a:avLst/>
          </a:prstGeom>
          <a:solidFill>
            <a:srgbClr val="808080"/>
          </a:solidFill>
          <a:ln w="9525">
            <a:noFill/>
          </a:ln>
        </p:spPr>
        <p:txBody>
          <a:bodyPr/>
          <a:p>
            <a:r>
              <a:rPr lang="en-US" altLang="zh-CN" sz="2000" b="0" dirty="0">
                <a:solidFill>
                  <a:srgbClr val="FF66CC"/>
                </a:solidFill>
                <a:latin typeface="Arial" panose="020B0604020202020204" pitchFamily="34" charset="0"/>
                <a:ea typeface="华文琥珀" panose="02010800040101010101" pitchFamily="2" charset="-122"/>
              </a:rPr>
              <a:t>Tour Guide Practice</a:t>
            </a:r>
            <a:endParaRPr lang="en-US" altLang="zh-CN" sz="2000" b="0" dirty="0">
              <a:solidFill>
                <a:srgbClr val="FF66CC"/>
              </a:solidFill>
              <a:latin typeface="Arial" panose="020B0604020202020204" pitchFamily="34" charset="0"/>
              <a:ea typeface="华文琥珀" panose="02010800040101010101" pitchFamily="2" charset="-122"/>
            </a:endParaRPr>
          </a:p>
        </p:txBody>
      </p:sp>
      <p:sp>
        <p:nvSpPr>
          <p:cNvPr id="25603" name="Text Box 38"/>
          <p:cNvSpPr txBox="1"/>
          <p:nvPr/>
        </p:nvSpPr>
        <p:spPr>
          <a:xfrm>
            <a:off x="1050925" y="201613"/>
            <a:ext cx="7900988" cy="519112"/>
          </a:xfrm>
          <a:prstGeom prst="rect">
            <a:avLst/>
          </a:prstGeom>
          <a:solidFill>
            <a:srgbClr val="FF99CC"/>
          </a:solidFill>
          <a:ln w="28575">
            <a:noFill/>
          </a:ln>
        </p:spPr>
        <p:txBody>
          <a:bodyPr>
            <a:spAutoFit/>
          </a:bodyPr>
          <a:p>
            <a:endParaRPr lang="zh-CN" altLang="en-US" sz="2800" dirty="0">
              <a:latin typeface="Arial" panose="020B0604020202020204" pitchFamily="34" charset="0"/>
              <a:ea typeface="宋体" panose="02010600030101010101" pitchFamily="2" charset="-122"/>
            </a:endParaRPr>
          </a:p>
        </p:txBody>
      </p:sp>
      <p:grpSp>
        <p:nvGrpSpPr>
          <p:cNvPr id="25604" name="Group 19"/>
          <p:cNvGrpSpPr/>
          <p:nvPr/>
        </p:nvGrpSpPr>
        <p:grpSpPr>
          <a:xfrm>
            <a:off x="1068388" y="630238"/>
            <a:ext cx="693737" cy="728662"/>
            <a:chOff x="802" y="845"/>
            <a:chExt cx="827" cy="826"/>
          </a:xfrm>
        </p:grpSpPr>
        <p:sp>
          <p:nvSpPr>
            <p:cNvPr id="25607"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5608"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5609"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25605" name="Rectangle 3"/>
          <p:cNvSpPr/>
          <p:nvPr/>
        </p:nvSpPr>
        <p:spPr>
          <a:xfrm>
            <a:off x="0" y="381000"/>
            <a:ext cx="9144000" cy="6858000"/>
          </a:xfrm>
          <a:prstGeom prst="rect">
            <a:avLst/>
          </a:prstGeom>
          <a:solidFill>
            <a:srgbClr val="FFCCFF"/>
          </a:solidFill>
          <a:ln w="9525">
            <a:noFill/>
          </a:ln>
        </p:spPr>
        <p:txBody>
          <a:bodyPr/>
          <a:p>
            <a:pPr marL="609600" indent="-609600" algn="just" eaLnBrk="0" hangingPunct="0">
              <a:spcBef>
                <a:spcPct val="20000"/>
              </a:spcBef>
              <a:buSzPct val="85000"/>
              <a:buFont typeface="Wingdings" panose="05000000000000000000" pitchFamily="2" charset="2"/>
            </a:pPr>
            <a:r>
              <a:rPr lang="en-US" altLang="zh-CN" sz="2800" u="sng" dirty="0">
                <a:solidFill>
                  <a:schemeClr val="tx2"/>
                </a:solidFill>
                <a:latin typeface="Times New Roman" panose="02020603050405020304" pitchFamily="18" charset="0"/>
                <a:ea typeface="宋体" panose="02010600030101010101" pitchFamily="2" charset="-122"/>
              </a:rPr>
              <a:t>    Script</a:t>
            </a: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800" i="1" dirty="0">
                <a:solidFill>
                  <a:schemeClr val="tx2"/>
                </a:solidFill>
                <a:latin typeface="Times New Roman" panose="02020603050405020304" pitchFamily="18" charset="0"/>
                <a:ea typeface="宋体" panose="02010600030101010101" pitchFamily="2" charset="-122"/>
              </a:rPr>
              <a:t>   1. IBC 2011 Exhibition is recruiting exhibitors now! You are warmly invited to be part of the super event!</a:t>
            </a:r>
            <a:endParaRPr lang="zh-CN" altLang="zh-CN" sz="2800" i="1"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endParaRPr lang="zh-CN" altLang="zh-CN" sz="2800" i="1"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800" i="1" dirty="0">
                <a:solidFill>
                  <a:schemeClr val="tx2"/>
                </a:solidFill>
                <a:latin typeface="Times New Roman" panose="02020603050405020304" pitchFamily="18" charset="0"/>
                <a:ea typeface="宋体" panose="02010600030101010101" pitchFamily="2" charset="-122"/>
              </a:rPr>
              <a:t>   2. Each year, over </a:t>
            </a:r>
            <a:r>
              <a:rPr lang="zh-CN" altLang="zh-CN" sz="2800" i="1" dirty="0">
                <a:solidFill>
                  <a:schemeClr val="tx2"/>
                </a:solidFill>
                <a:latin typeface="Times New Roman" panose="02020603050405020304" pitchFamily="18" charset="0"/>
                <a:ea typeface="宋体" panose="02010600030101010101" pitchFamily="2" charset="-122"/>
                <a:hlinkClick r:id="rId1"/>
              </a:rPr>
              <a:t>1,300 companies</a:t>
            </a:r>
            <a:r>
              <a:rPr lang="zh-CN" altLang="zh-CN" sz="2800" i="1" dirty="0">
                <a:solidFill>
                  <a:schemeClr val="tx2"/>
                </a:solidFill>
                <a:latin typeface="Times New Roman" panose="02020603050405020304" pitchFamily="18" charset="0"/>
                <a:ea typeface="宋体" panose="02010600030101010101" pitchFamily="2" charset="-122"/>
              </a:rPr>
              <a:t> from around the world exhibit at IBC, </a:t>
            </a:r>
            <a:r>
              <a:rPr lang="zh-CN" altLang="zh-CN" sz="2800" dirty="0">
                <a:solidFill>
                  <a:schemeClr val="tx2"/>
                </a:solidFill>
                <a:latin typeface="Times New Roman" panose="02020603050405020304" pitchFamily="18" charset="0"/>
                <a:ea typeface="宋体" panose="02010600030101010101" pitchFamily="2" charset="-122"/>
              </a:rPr>
              <a:t>exhibiting in around 100,000 square meters spread around thirteen halls at the RAI</a:t>
            </a:r>
            <a:r>
              <a:rPr lang="zh-CN" altLang="zh-CN" sz="2800" i="1" dirty="0">
                <a:solidFill>
                  <a:schemeClr val="tx2"/>
                </a:solidFill>
                <a:latin typeface="Times New Roman" panose="02020603050405020304" pitchFamily="18" charset="0"/>
                <a:ea typeface="宋体" panose="02010600030101010101" pitchFamily="2" charset="-122"/>
              </a:rPr>
              <a:t>. They choose IBC because of its 48,000 attendees from 140 countries </a:t>
            </a:r>
            <a:r>
              <a:rPr lang="en-US" altLang="zh-CN" sz="2800" i="1" dirty="0">
                <a:solidFill>
                  <a:schemeClr val="tx2"/>
                </a:solidFill>
                <a:latin typeface="Times New Roman" panose="02020603050405020304" pitchFamily="18" charset="0"/>
                <a:ea typeface="宋体" panose="02010600030101010101" pitchFamily="2" charset="-122"/>
              </a:rPr>
              <a:t>and regions </a:t>
            </a:r>
            <a:r>
              <a:rPr lang="zh-CN" altLang="zh-CN" sz="2800" i="1" dirty="0">
                <a:solidFill>
                  <a:schemeClr val="tx2"/>
                </a:solidFill>
                <a:latin typeface="Times New Roman" panose="02020603050405020304" pitchFamily="18" charset="0"/>
                <a:ea typeface="宋体" panose="02010600030101010101" pitchFamily="2" charset="-122"/>
              </a:rPr>
              <a:t>around the world, its track record of innovation with developing and driving new exhibitor opportunities such the </a:t>
            </a:r>
            <a:r>
              <a:rPr lang="zh-CN" altLang="zh-CN" sz="2800" i="1" u="sng" dirty="0">
                <a:solidFill>
                  <a:schemeClr val="tx2"/>
                </a:solidFill>
                <a:latin typeface="Times New Roman" panose="02020603050405020304" pitchFamily="18" charset="0"/>
                <a:ea typeface="宋体" panose="02010600030101010101" pitchFamily="2" charset="-122"/>
                <a:hlinkClick r:id="rId2"/>
              </a:rPr>
              <a:t>Connected World</a:t>
            </a:r>
            <a:r>
              <a:rPr lang="zh-CN" altLang="zh-CN" sz="2800" i="1" u="sng" dirty="0">
                <a:solidFill>
                  <a:schemeClr val="tx2"/>
                </a:solidFill>
                <a:latin typeface="Times New Roman" panose="02020603050405020304" pitchFamily="18" charset="0"/>
                <a:ea typeface="宋体" panose="02010600030101010101" pitchFamily="2" charset="-122"/>
              </a:rPr>
              <a:t>,</a:t>
            </a:r>
            <a:r>
              <a:rPr lang="zh-CN" altLang="zh-CN" sz="2800" i="1" dirty="0">
                <a:solidFill>
                  <a:schemeClr val="tx2"/>
                </a:solidFill>
                <a:latin typeface="Times New Roman" panose="02020603050405020304" pitchFamily="18" charset="0"/>
                <a:ea typeface="宋体" panose="02010600030101010101" pitchFamily="2" charset="-122"/>
              </a:rPr>
              <a:t> the 1,000 journalists that visit the show every year, its carefully tailored networking opportunities, and its location in Amsterdam, at the heart of the European market.</a:t>
            </a:r>
            <a:endParaRPr lang="en-US" altLang="zh-CN" sz="2800" i="1" dirty="0">
              <a:solidFill>
                <a:schemeClr val="tx2"/>
              </a:solidFill>
              <a:latin typeface="Times New Roman" panose="02020603050405020304" pitchFamily="18" charset="0"/>
              <a:ea typeface="宋体" panose="02010600030101010101" pitchFamily="2" charset="-122"/>
            </a:endParaRPr>
          </a:p>
        </p:txBody>
      </p:sp>
      <p:pic>
        <p:nvPicPr>
          <p:cNvPr id="25606" name="Picture 6" descr="2">
            <a:hlinkClick r:id="rId3" action="ppaction://hlinksldjump"/>
          </p:cNvPr>
          <p:cNvPicPr>
            <a:picLocks noChangeAspect="1"/>
          </p:cNvPicPr>
          <p:nvPr/>
        </p:nvPicPr>
        <p:blipFill>
          <a:blip r:embed="rId4"/>
          <a:stretch>
            <a:fillRect/>
          </a:stretch>
        </p:blipFill>
        <p:spPr>
          <a:xfrm>
            <a:off x="7905750" y="5638800"/>
            <a:ext cx="887413" cy="1219200"/>
          </a:xfrm>
          <a:prstGeom prst="rect">
            <a:avLst/>
          </a:prstGeom>
          <a:noFill/>
          <a:ln w="9525">
            <a:noFill/>
          </a:ln>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 Box 38"/>
          <p:cNvSpPr txBox="1"/>
          <p:nvPr/>
        </p:nvSpPr>
        <p:spPr>
          <a:xfrm>
            <a:off x="1050925" y="201613"/>
            <a:ext cx="7900988" cy="519112"/>
          </a:xfrm>
          <a:prstGeom prst="rect">
            <a:avLst/>
          </a:prstGeom>
          <a:solidFill>
            <a:srgbClr val="FF99CC"/>
          </a:solidFill>
          <a:ln w="28575">
            <a:noFill/>
          </a:ln>
        </p:spPr>
        <p:txBody>
          <a:bodyPr>
            <a:spAutoFit/>
          </a:bodyPr>
          <a:p>
            <a:endParaRPr lang="zh-CN" altLang="en-US" sz="2800" dirty="0">
              <a:latin typeface="Arial" panose="020B0604020202020204" pitchFamily="34" charset="0"/>
              <a:ea typeface="宋体" panose="02010600030101010101" pitchFamily="2" charset="-122"/>
            </a:endParaRPr>
          </a:p>
        </p:txBody>
      </p:sp>
      <p:grpSp>
        <p:nvGrpSpPr>
          <p:cNvPr id="26627" name="Group 19"/>
          <p:cNvGrpSpPr/>
          <p:nvPr/>
        </p:nvGrpSpPr>
        <p:grpSpPr>
          <a:xfrm>
            <a:off x="1068388" y="630238"/>
            <a:ext cx="693737" cy="728662"/>
            <a:chOff x="802" y="845"/>
            <a:chExt cx="827" cy="826"/>
          </a:xfrm>
        </p:grpSpPr>
        <p:sp>
          <p:nvSpPr>
            <p:cNvPr id="26630"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6631"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6632"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26628" name="Rectangle 3"/>
          <p:cNvSpPr/>
          <p:nvPr/>
        </p:nvSpPr>
        <p:spPr>
          <a:xfrm>
            <a:off x="0" y="0"/>
            <a:ext cx="9144000" cy="6858000"/>
          </a:xfrm>
          <a:prstGeom prst="rect">
            <a:avLst/>
          </a:prstGeom>
          <a:solidFill>
            <a:srgbClr val="FFCCFF"/>
          </a:solidFill>
          <a:ln w="9525">
            <a:noFill/>
          </a:ln>
        </p:spPr>
        <p:txBody>
          <a:bodyPr/>
          <a:p>
            <a:pPr marL="609600" indent="-609600" algn="just" eaLnBrk="0" hangingPunct="0">
              <a:spcBef>
                <a:spcPct val="20000"/>
              </a:spcBef>
              <a:buSzPct val="85000"/>
              <a:buFont typeface="Wingdings" panose="05000000000000000000" pitchFamily="2" charset="2"/>
            </a:pPr>
            <a:r>
              <a:rPr lang="en-US" altLang="zh-CN" sz="2800" u="sng" dirty="0">
                <a:solidFill>
                  <a:schemeClr val="tx2"/>
                </a:solidFill>
                <a:latin typeface="Times New Roman" panose="02020603050405020304" pitchFamily="18" charset="0"/>
                <a:ea typeface="宋体" panose="02010600030101010101" pitchFamily="2" charset="-122"/>
              </a:rPr>
              <a:t>Script</a:t>
            </a: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800" i="1" dirty="0">
                <a:solidFill>
                  <a:schemeClr val="tx2"/>
                </a:solidFill>
                <a:latin typeface="Times New Roman" panose="02020603050405020304" pitchFamily="18" charset="0"/>
                <a:ea typeface="宋体" panose="02010600030101010101" pitchFamily="2" charset="-122"/>
              </a:rPr>
              <a:t>3.Why should you exhibit at IBC2011?</a:t>
            </a:r>
            <a:endParaRPr lang="zh-CN" altLang="zh-CN" sz="2800" i="1"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800" i="1" dirty="0">
                <a:solidFill>
                  <a:schemeClr val="tx2"/>
                </a:solidFill>
                <a:latin typeface="Times New Roman" panose="02020603050405020304" pitchFamily="18" charset="0"/>
                <a:ea typeface="宋体" panose="02010600030101010101" pitchFamily="2" charset="-122"/>
              </a:rPr>
              <a:t>   For companies looking to raise their profile, move into new market sectors, develop distribution channels, generate sales leads or simply network with the best of the industry, IBC is the one place to do it. </a:t>
            </a:r>
            <a:endParaRPr lang="zh-CN" altLang="zh-CN" sz="2800" i="1"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endParaRPr lang="zh-CN" altLang="zh-CN" sz="2800" i="1"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800" i="1" dirty="0">
                <a:solidFill>
                  <a:schemeClr val="tx2"/>
                </a:solidFill>
                <a:latin typeface="Times New Roman" panose="02020603050405020304" pitchFamily="18" charset="0"/>
                <a:ea typeface="宋体" panose="02010600030101010101" pitchFamily="2" charset="-122"/>
              </a:rPr>
              <a:t>4. Why should you visit IBC2011?</a:t>
            </a:r>
            <a:endParaRPr lang="zh-CN" altLang="zh-CN" sz="2800" i="1"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800" i="1" dirty="0">
                <a:solidFill>
                  <a:schemeClr val="tx2"/>
                </a:solidFill>
                <a:latin typeface="Times New Roman" panose="02020603050405020304" pitchFamily="18" charset="0"/>
                <a:ea typeface="宋体" panose="02010600030101010101" pitchFamily="2" charset="-122"/>
              </a:rPr>
              <a:t>   For visitors to the show, the exhibition is the perfect place to browse, purchase and discuss the latest technologies that could have a powerful impact on their business.</a:t>
            </a:r>
            <a:endParaRPr lang="zh-CN" altLang="zh-CN" sz="2800" i="1"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endParaRPr lang="zh-CN" altLang="zh-CN" sz="2800" i="1" dirty="0">
              <a:solidFill>
                <a:schemeClr val="tx2"/>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800" i="1" dirty="0">
                <a:solidFill>
                  <a:schemeClr val="tx2"/>
                </a:solidFill>
                <a:latin typeface="Times New Roman" panose="02020603050405020304" pitchFamily="18" charset="0"/>
                <a:ea typeface="宋体" panose="02010600030101010101" pitchFamily="2" charset="-122"/>
              </a:rPr>
              <a:t>5. IBC 2011, the event you can’t miss for your business!</a:t>
            </a:r>
            <a:endParaRPr lang="en-US" altLang="zh-CN" sz="2800" i="1" dirty="0">
              <a:solidFill>
                <a:schemeClr val="tx2"/>
              </a:solidFill>
              <a:latin typeface="Times New Roman" panose="02020603050405020304" pitchFamily="18" charset="0"/>
              <a:ea typeface="宋体" panose="02010600030101010101" pitchFamily="2" charset="-122"/>
            </a:endParaRPr>
          </a:p>
        </p:txBody>
      </p:sp>
      <p:pic>
        <p:nvPicPr>
          <p:cNvPr id="26629" name="Picture 6" descr="2">
            <a:hlinkClick r:id="rId1" action="ppaction://hlinksldjump"/>
          </p:cNvPr>
          <p:cNvPicPr>
            <a:picLocks noChangeAspect="1"/>
          </p:cNvPicPr>
          <p:nvPr/>
        </p:nvPicPr>
        <p:blipFill>
          <a:blip r:embed="rId2"/>
          <a:stretch>
            <a:fillRect/>
          </a:stretch>
        </p:blipFill>
        <p:spPr>
          <a:xfrm>
            <a:off x="7810500" y="0"/>
            <a:ext cx="887413" cy="1219200"/>
          </a:xfrm>
          <a:prstGeom prst="rect">
            <a:avLst/>
          </a:prstGeom>
          <a:noFill/>
          <a:ln w="9525">
            <a:noFill/>
          </a:ln>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27651"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2 Inviting to an Exhibition </a:t>
            </a:r>
            <a:endParaRPr lang="zh-CN" altLang="en-US" sz="2800" dirty="0">
              <a:latin typeface="Arial" panose="020B0604020202020204" pitchFamily="34" charset="0"/>
              <a:ea typeface="宋体" panose="02010600030101010101" pitchFamily="2" charset="-122"/>
            </a:endParaRPr>
          </a:p>
        </p:txBody>
      </p:sp>
      <p:grpSp>
        <p:nvGrpSpPr>
          <p:cNvPr id="27652" name="Group 19"/>
          <p:cNvGrpSpPr/>
          <p:nvPr/>
        </p:nvGrpSpPr>
        <p:grpSpPr>
          <a:xfrm>
            <a:off x="1068388" y="630238"/>
            <a:ext cx="693737" cy="728662"/>
            <a:chOff x="802" y="845"/>
            <a:chExt cx="827" cy="826"/>
          </a:xfrm>
        </p:grpSpPr>
        <p:sp>
          <p:nvSpPr>
            <p:cNvPr id="2765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765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765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58376" name="Rectangle 3"/>
          <p:cNvSpPr/>
          <p:nvPr/>
        </p:nvSpPr>
        <p:spPr>
          <a:xfrm>
            <a:off x="554038" y="1101725"/>
            <a:ext cx="8589962" cy="495935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Times New Roman" panose="02020603050405020304" pitchFamily="18" charset="0"/>
                <a:ea typeface="宋体" panose="02010600030101010101" pitchFamily="2" charset="-122"/>
              </a:rPr>
              <a:t>Activity 3 Reading</a:t>
            </a: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   Read a letter inviting a potential exhibitor to attend an exhibition. Are the statements below true or false?</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(1) IBC specializes in electronic media industry.</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(2) IBC is renowned for its ability to organize exhibitions as well as conferences.</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(3) IBC is open for the public and professional people as well.</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(4) IBC offers training with low charges.</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(5)The latest information is available from the official website.</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1. T  2. T  3. F  4. F  5. T</a:t>
            </a:r>
            <a:endParaRPr lang="en-US" altLang="zh-CN" sz="3200" dirty="0">
              <a:solidFill>
                <a:schemeClr val="accent1"/>
              </a:solidFill>
              <a:latin typeface="Arial" panose="020B0604020202020204" pitchFamily="34" charset="0"/>
              <a:ea typeface="宋体" panose="02010600030101010101" pitchFamily="2" charset="-122"/>
            </a:endParaRPr>
          </a:p>
        </p:txBody>
      </p:sp>
      <p:pic>
        <p:nvPicPr>
          <p:cNvPr id="27654" name="Picture 9" descr="imagesCA0Z1IZ3"/>
          <p:cNvPicPr>
            <a:picLocks noChangeAspect="1"/>
          </p:cNvPicPr>
          <p:nvPr/>
        </p:nvPicPr>
        <p:blipFill>
          <a:blip r:embed="rId1"/>
          <a:stretch>
            <a:fillRect/>
          </a:stretch>
        </p:blipFill>
        <p:spPr>
          <a:xfrm>
            <a:off x="0" y="5902325"/>
            <a:ext cx="533400" cy="533400"/>
          </a:xfrm>
          <a:prstGeom prst="rect">
            <a:avLst/>
          </a:prstGeom>
          <a:noFill/>
          <a:ln w="9525">
            <a:noFill/>
          </a:ln>
        </p:spPr>
      </p:pic>
      <p:pic>
        <p:nvPicPr>
          <p:cNvPr id="27655" name="Picture 6" descr="2">
            <a:hlinkClick r:id="rId2" action="ppaction://hlinksldjump"/>
          </p:cNvPr>
          <p:cNvPicPr>
            <a:picLocks noChangeAspect="1"/>
          </p:cNvPicPr>
          <p:nvPr/>
        </p:nvPicPr>
        <p:blipFill>
          <a:blip r:embed="rId3"/>
          <a:stretch>
            <a:fillRect/>
          </a:stretch>
        </p:blipFill>
        <p:spPr>
          <a:xfrm>
            <a:off x="7734300" y="73660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376">
                                            <p:txEl>
                                              <p:charRg st="0" end="19"/>
                                            </p:txEl>
                                          </p:spTgt>
                                        </p:tgtEl>
                                        <p:attrNameLst>
                                          <p:attrName>style.visibility</p:attrName>
                                        </p:attrNameLst>
                                      </p:cBhvr>
                                      <p:to>
                                        <p:strVal val="visible"/>
                                      </p:to>
                                    </p:set>
                                    <p:anim calcmode="lin" valueType="num">
                                      <p:cBhvr additive="base">
                                        <p:cTn id="7" dur="500" fill="hold"/>
                                        <p:tgtEl>
                                          <p:spTgt spid="58376">
                                            <p:txEl>
                                              <p:charRg st="0" end="1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6">
                                            <p:txEl>
                                              <p:charRg st="0" end="1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8376">
                                            <p:txEl>
                                              <p:charRg st="19" end="132"/>
                                            </p:txEl>
                                          </p:spTgt>
                                        </p:tgtEl>
                                        <p:attrNameLst>
                                          <p:attrName>style.visibility</p:attrName>
                                        </p:attrNameLst>
                                      </p:cBhvr>
                                      <p:to>
                                        <p:strVal val="visible"/>
                                      </p:to>
                                    </p:set>
                                    <p:anim calcmode="lin" valueType="num">
                                      <p:cBhvr additive="base">
                                        <p:cTn id="13" dur="500" fill="hold"/>
                                        <p:tgtEl>
                                          <p:spTgt spid="58376">
                                            <p:txEl>
                                              <p:charRg st="19" end="13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8376">
                                            <p:txEl>
                                              <p:charRg st="19" end="13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8376">
                                            <p:txEl>
                                              <p:charRg st="133" end="183"/>
                                            </p:txEl>
                                          </p:spTgt>
                                        </p:tgtEl>
                                        <p:attrNameLst>
                                          <p:attrName>style.visibility</p:attrName>
                                        </p:attrNameLst>
                                      </p:cBhvr>
                                      <p:to>
                                        <p:strVal val="visible"/>
                                      </p:to>
                                    </p:set>
                                    <p:anim calcmode="lin" valueType="num">
                                      <p:cBhvr additive="base">
                                        <p:cTn id="19" dur="500" fill="hold"/>
                                        <p:tgtEl>
                                          <p:spTgt spid="58376">
                                            <p:txEl>
                                              <p:charRg st="133" end="18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8376">
                                            <p:txEl>
                                              <p:charRg st="133" end="18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8376">
                                            <p:txEl>
                                              <p:charRg st="183" end="267"/>
                                            </p:txEl>
                                          </p:spTgt>
                                        </p:tgtEl>
                                        <p:attrNameLst>
                                          <p:attrName>style.visibility</p:attrName>
                                        </p:attrNameLst>
                                      </p:cBhvr>
                                      <p:to>
                                        <p:strVal val="visible"/>
                                      </p:to>
                                    </p:set>
                                    <p:anim calcmode="lin" valueType="num">
                                      <p:cBhvr additive="base">
                                        <p:cTn id="23" dur="500" fill="hold"/>
                                        <p:tgtEl>
                                          <p:spTgt spid="58376">
                                            <p:txEl>
                                              <p:charRg st="183" end="26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8376">
                                            <p:txEl>
                                              <p:charRg st="183" end="26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8376">
                                            <p:txEl>
                                              <p:charRg st="267" end="331"/>
                                            </p:txEl>
                                          </p:spTgt>
                                        </p:tgtEl>
                                        <p:attrNameLst>
                                          <p:attrName>style.visibility</p:attrName>
                                        </p:attrNameLst>
                                      </p:cBhvr>
                                      <p:to>
                                        <p:strVal val="visible"/>
                                      </p:to>
                                    </p:set>
                                    <p:anim calcmode="lin" valueType="num">
                                      <p:cBhvr additive="base">
                                        <p:cTn id="27" dur="500" fill="hold"/>
                                        <p:tgtEl>
                                          <p:spTgt spid="58376">
                                            <p:txEl>
                                              <p:charRg st="267" end="33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8376">
                                            <p:txEl>
                                              <p:charRg st="267" end="331"/>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8376">
                                            <p:txEl>
                                              <p:charRg st="331" end="373"/>
                                            </p:txEl>
                                          </p:spTgt>
                                        </p:tgtEl>
                                        <p:attrNameLst>
                                          <p:attrName>style.visibility</p:attrName>
                                        </p:attrNameLst>
                                      </p:cBhvr>
                                      <p:to>
                                        <p:strVal val="visible"/>
                                      </p:to>
                                    </p:set>
                                    <p:anim calcmode="lin" valueType="num">
                                      <p:cBhvr additive="base">
                                        <p:cTn id="31" dur="500" fill="hold"/>
                                        <p:tgtEl>
                                          <p:spTgt spid="58376">
                                            <p:txEl>
                                              <p:charRg st="331" end="37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8376">
                                            <p:txEl>
                                              <p:charRg st="331" end="373"/>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8376">
                                            <p:txEl>
                                              <p:charRg st="373" end="439"/>
                                            </p:txEl>
                                          </p:spTgt>
                                        </p:tgtEl>
                                        <p:attrNameLst>
                                          <p:attrName>style.visibility</p:attrName>
                                        </p:attrNameLst>
                                      </p:cBhvr>
                                      <p:to>
                                        <p:strVal val="visible"/>
                                      </p:to>
                                    </p:set>
                                    <p:anim calcmode="lin" valueType="num">
                                      <p:cBhvr additive="base">
                                        <p:cTn id="35" dur="500" fill="hold"/>
                                        <p:tgtEl>
                                          <p:spTgt spid="58376">
                                            <p:txEl>
                                              <p:charRg st="373" end="43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8376">
                                            <p:txEl>
                                              <p:charRg st="373" end="439"/>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58376">
                                            <p:txEl>
                                              <p:charRg st="440" end="469"/>
                                            </p:txEl>
                                          </p:spTgt>
                                        </p:tgtEl>
                                        <p:attrNameLst>
                                          <p:attrName>style.visibility</p:attrName>
                                        </p:attrNameLst>
                                      </p:cBhvr>
                                      <p:to>
                                        <p:strVal val="visible"/>
                                      </p:to>
                                    </p:set>
                                    <p:anim calcmode="lin" valueType="num">
                                      <p:cBhvr additive="base">
                                        <p:cTn id="41" dur="500" fill="hold"/>
                                        <p:tgtEl>
                                          <p:spTgt spid="58376">
                                            <p:txEl>
                                              <p:charRg st="440" end="46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8376">
                                            <p:txEl>
                                              <p:charRg st="440" end="46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28675"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2 Inviting to an Exhibition </a:t>
            </a:r>
            <a:endParaRPr lang="zh-CN" altLang="en-US" sz="2800" dirty="0">
              <a:latin typeface="Arial" panose="020B0604020202020204" pitchFamily="34" charset="0"/>
              <a:ea typeface="宋体" panose="02010600030101010101" pitchFamily="2" charset="-122"/>
            </a:endParaRPr>
          </a:p>
        </p:txBody>
      </p:sp>
      <p:grpSp>
        <p:nvGrpSpPr>
          <p:cNvPr id="28676" name="Group 19"/>
          <p:cNvGrpSpPr/>
          <p:nvPr/>
        </p:nvGrpSpPr>
        <p:grpSpPr>
          <a:xfrm>
            <a:off x="1068388" y="630238"/>
            <a:ext cx="693737" cy="728662"/>
            <a:chOff x="802" y="845"/>
            <a:chExt cx="827" cy="826"/>
          </a:xfrm>
        </p:grpSpPr>
        <p:sp>
          <p:nvSpPr>
            <p:cNvPr id="28679"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8680"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28681"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61448" name="Rectangle 3"/>
          <p:cNvSpPr/>
          <p:nvPr/>
        </p:nvSpPr>
        <p:spPr>
          <a:xfrm>
            <a:off x="554038" y="835025"/>
            <a:ext cx="8589962" cy="524510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Times New Roman" panose="02020603050405020304" pitchFamily="18" charset="0"/>
                <a:ea typeface="宋体" panose="02010600030101010101" pitchFamily="2" charset="-122"/>
              </a:rPr>
              <a:t>Activity 4 Role-play: Writing</a:t>
            </a: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dirty="0">
                <a:solidFill>
                  <a:schemeClr val="tx2"/>
                </a:solidFill>
                <a:latin typeface="Times New Roman" panose="02020603050405020304" pitchFamily="18" charset="0"/>
                <a:ea typeface="宋体" panose="02010600030101010101" pitchFamily="2" charset="-122"/>
              </a:rPr>
              <a:t>   </a:t>
            </a:r>
            <a:r>
              <a:rPr lang="en-US" altLang="zh-CN" sz="2000" dirty="0">
                <a:solidFill>
                  <a:schemeClr val="tx2"/>
                </a:solidFill>
                <a:latin typeface="Arial" panose="020B0604020202020204" pitchFamily="34" charset="0"/>
                <a:ea typeface="宋体" panose="02010600030101010101" pitchFamily="2" charset="-122"/>
              </a:rPr>
              <a:t>Student A</a:t>
            </a:r>
            <a:endParaRPr lang="en-US" altLang="zh-CN" sz="20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ü"/>
            </a:pPr>
            <a:r>
              <a:rPr lang="en-US" altLang="zh-CN" sz="2000" dirty="0">
                <a:solidFill>
                  <a:schemeClr val="tx2"/>
                </a:solidFill>
                <a:latin typeface="Times New Roman" panose="02020603050405020304" pitchFamily="18" charset="0"/>
                <a:ea typeface="宋体" panose="02010600030101010101" pitchFamily="2" charset="-122"/>
              </a:rPr>
              <a:t>You are Jenny Green, the Sales Manager of Core Electronics Co., Ltd. You are organizing your exhibition at IBC 2021 to showcase your latest technology in electronic media. </a:t>
            </a:r>
            <a:endParaRPr lang="en-US" altLang="zh-CN" sz="20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ü"/>
            </a:pPr>
            <a:r>
              <a:rPr lang="en-US" altLang="zh-CN" sz="2000" dirty="0">
                <a:solidFill>
                  <a:schemeClr val="tx2"/>
                </a:solidFill>
                <a:latin typeface="Times New Roman" panose="02020603050405020304" pitchFamily="18" charset="0"/>
                <a:ea typeface="宋体" panose="02010600030101010101" pitchFamily="2" charset="-122"/>
              </a:rPr>
              <a:t>Write a formal invitation of 120-140 words to your prospective client, Mr. Solis from Star Technology Company to visit your stand.</a:t>
            </a:r>
            <a:endParaRPr lang="en-US" altLang="zh-CN" sz="20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ü"/>
            </a:pPr>
            <a:r>
              <a:rPr lang="en-US" altLang="zh-CN" sz="2000" dirty="0">
                <a:solidFill>
                  <a:schemeClr val="tx2"/>
                </a:solidFill>
                <a:latin typeface="Times New Roman" panose="02020603050405020304" pitchFamily="18" charset="0"/>
                <a:ea typeface="宋体" panose="02010600030101010101" pitchFamily="2" charset="-122"/>
              </a:rPr>
              <a:t>Include the following points:</a:t>
            </a:r>
            <a:endParaRPr lang="en-US" altLang="zh-CN" sz="2000" dirty="0">
              <a:solidFill>
                <a:schemeClr val="tx2"/>
              </a:solidFill>
              <a:latin typeface="Times New Roman" panose="02020603050405020304" pitchFamily="18" charset="0"/>
              <a:ea typeface="宋体" panose="02010600030101010101" pitchFamily="2" charset="-122"/>
            </a:endParaRPr>
          </a:p>
          <a:p>
            <a:pPr marL="990600" lvl="1" indent="-533400" algn="l" eaLnBrk="0" hangingPunct="0">
              <a:spcBef>
                <a:spcPct val="20000"/>
              </a:spcBef>
              <a:buClr>
                <a:schemeClr val="hlink"/>
              </a:buClr>
              <a:buSzPct val="105000"/>
              <a:buChar char="•"/>
            </a:pPr>
            <a:r>
              <a:rPr lang="en-US" altLang="zh-CN" sz="2000" dirty="0">
                <a:solidFill>
                  <a:schemeClr val="tx2"/>
                </a:solidFill>
                <a:latin typeface="Times New Roman" panose="02020603050405020304" pitchFamily="18" charset="0"/>
                <a:ea typeface="宋体" panose="02010600030101010101" pitchFamily="2" charset="-122"/>
              </a:rPr>
              <a:t>inviting Mr. Solis to the event</a:t>
            </a:r>
            <a:endParaRPr lang="en-US" altLang="zh-CN" sz="2000" dirty="0">
              <a:solidFill>
                <a:schemeClr val="tx2"/>
              </a:solidFill>
              <a:latin typeface="Times New Roman" panose="02020603050405020304" pitchFamily="18" charset="0"/>
              <a:ea typeface="宋体" panose="02010600030101010101" pitchFamily="2" charset="-122"/>
            </a:endParaRPr>
          </a:p>
          <a:p>
            <a:pPr marL="990600" lvl="1" indent="-533400" algn="l" eaLnBrk="0" hangingPunct="0">
              <a:spcBef>
                <a:spcPct val="20000"/>
              </a:spcBef>
              <a:buClr>
                <a:schemeClr val="hlink"/>
              </a:buClr>
              <a:buSzPct val="105000"/>
              <a:buChar char="•"/>
            </a:pPr>
            <a:r>
              <a:rPr lang="en-US" altLang="zh-CN" sz="2000" dirty="0">
                <a:solidFill>
                  <a:schemeClr val="tx2"/>
                </a:solidFill>
                <a:latin typeface="Times New Roman" panose="02020603050405020304" pitchFamily="18" charset="0"/>
                <a:ea typeface="宋体" panose="02010600030101010101" pitchFamily="2" charset="-122"/>
              </a:rPr>
              <a:t>giving information about the time and venue of the event</a:t>
            </a:r>
            <a:endParaRPr lang="en-US" altLang="zh-CN" sz="2000" dirty="0">
              <a:solidFill>
                <a:schemeClr val="tx2"/>
              </a:solidFill>
              <a:latin typeface="Times New Roman" panose="02020603050405020304" pitchFamily="18" charset="0"/>
              <a:ea typeface="宋体" panose="02010600030101010101" pitchFamily="2" charset="-122"/>
            </a:endParaRPr>
          </a:p>
          <a:p>
            <a:pPr marL="990600" lvl="1" indent="-533400" algn="l" eaLnBrk="0" hangingPunct="0">
              <a:spcBef>
                <a:spcPct val="20000"/>
              </a:spcBef>
              <a:buClr>
                <a:schemeClr val="hlink"/>
              </a:buClr>
              <a:buSzPct val="105000"/>
              <a:buChar char="•"/>
            </a:pPr>
            <a:r>
              <a:rPr lang="en-US" altLang="zh-CN" sz="2000" dirty="0">
                <a:solidFill>
                  <a:schemeClr val="tx2"/>
                </a:solidFill>
                <a:latin typeface="Times New Roman" panose="02020603050405020304" pitchFamily="18" charset="0"/>
                <a:ea typeface="宋体" panose="02010600030101010101" pitchFamily="2" charset="-122"/>
              </a:rPr>
              <a:t>introducing your company, your product and your market.</a:t>
            </a:r>
            <a:endParaRPr lang="en-US" altLang="zh-CN" sz="2000" dirty="0">
              <a:solidFill>
                <a:schemeClr val="tx2"/>
              </a:solidFill>
              <a:latin typeface="Times New Roman" panose="02020603050405020304" pitchFamily="18" charset="0"/>
              <a:ea typeface="宋体" panose="02010600030101010101" pitchFamily="2" charset="-122"/>
            </a:endParaRPr>
          </a:p>
          <a:p>
            <a:pPr marL="990600" lvl="1" indent="-533400" algn="l" eaLnBrk="0" hangingPunct="0">
              <a:spcBef>
                <a:spcPct val="20000"/>
              </a:spcBef>
              <a:buClr>
                <a:schemeClr val="hlink"/>
              </a:buClr>
              <a:buSzPct val="105000"/>
              <a:buChar char="•"/>
            </a:pPr>
            <a:r>
              <a:rPr lang="en-US" altLang="zh-CN" sz="2000" dirty="0">
                <a:solidFill>
                  <a:schemeClr val="tx2"/>
                </a:solidFill>
                <a:latin typeface="Times New Roman" panose="02020603050405020304" pitchFamily="18" charset="0"/>
                <a:ea typeface="宋体" panose="02010600030101010101" pitchFamily="2" charset="-122"/>
              </a:rPr>
              <a:t>stating the benefits from the visit for Mr. Solis and his company </a:t>
            </a:r>
            <a:endParaRPr lang="en-US" altLang="zh-CN" sz="2000" dirty="0">
              <a:solidFill>
                <a:schemeClr val="tx2"/>
              </a:solidFill>
              <a:latin typeface="Times New Roman" panose="02020603050405020304" pitchFamily="18" charset="0"/>
              <a:ea typeface="宋体" panose="02010600030101010101" pitchFamily="2" charset="-122"/>
            </a:endParaRPr>
          </a:p>
          <a:p>
            <a:pPr marL="990600" lvl="1" indent="-533400" algn="l" eaLnBrk="0" hangingPunct="0">
              <a:spcBef>
                <a:spcPct val="20000"/>
              </a:spcBef>
              <a:buClr>
                <a:schemeClr val="hlink"/>
              </a:buClr>
              <a:buSzPct val="105000"/>
              <a:buChar char="•"/>
            </a:pPr>
            <a:r>
              <a:rPr lang="en-US" altLang="zh-CN" sz="2000" dirty="0">
                <a:solidFill>
                  <a:schemeClr val="tx2"/>
                </a:solidFill>
                <a:latin typeface="Times New Roman" panose="02020603050405020304" pitchFamily="18" charset="0"/>
                <a:ea typeface="宋体" panose="02010600030101010101" pitchFamily="2" charset="-122"/>
              </a:rPr>
              <a:t>expressing your wishes to establish business relations</a:t>
            </a:r>
            <a:endParaRPr lang="en-US" altLang="zh-CN" sz="2000" dirty="0">
              <a:solidFill>
                <a:schemeClr val="tx2"/>
              </a:solidFill>
              <a:latin typeface="Times New Roman" panose="02020603050405020304" pitchFamily="18" charset="0"/>
              <a:ea typeface="宋体" panose="02010600030101010101" pitchFamily="2" charset="-122"/>
            </a:endParaRPr>
          </a:p>
        </p:txBody>
      </p:sp>
      <p:pic>
        <p:nvPicPr>
          <p:cNvPr id="28678" name="Picture 9" descr="imagesCA0Z1IZ3"/>
          <p:cNvPicPr>
            <a:picLocks noChangeAspect="1"/>
          </p:cNvPicPr>
          <p:nvPr/>
        </p:nvPicPr>
        <p:blipFill>
          <a:blip r:embed="rId1"/>
          <a:stretch>
            <a:fillRect/>
          </a:stretch>
        </p:blipFill>
        <p:spPr>
          <a:xfrm>
            <a:off x="0" y="5902325"/>
            <a:ext cx="533400" cy="5334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48">
                                            <p:txEl>
                                              <p:charRg st="0" end="30"/>
                                            </p:txEl>
                                          </p:spTgt>
                                        </p:tgtEl>
                                        <p:attrNameLst>
                                          <p:attrName>style.visibility</p:attrName>
                                        </p:attrNameLst>
                                      </p:cBhvr>
                                      <p:to>
                                        <p:strVal val="visible"/>
                                      </p:to>
                                    </p:set>
                                    <p:anim calcmode="lin" valueType="num">
                                      <p:cBhvr additive="base">
                                        <p:cTn id="7" dur="500" fill="hold"/>
                                        <p:tgtEl>
                                          <p:spTgt spid="61448">
                                            <p:txEl>
                                              <p:charRg st="0" end="3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48">
                                            <p:txEl>
                                              <p:charRg st="0" end="3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48">
                                            <p:txEl>
                                              <p:charRg st="31" end="44"/>
                                            </p:txEl>
                                          </p:spTgt>
                                        </p:tgtEl>
                                        <p:attrNameLst>
                                          <p:attrName>style.visibility</p:attrName>
                                        </p:attrNameLst>
                                      </p:cBhvr>
                                      <p:to>
                                        <p:strVal val="visible"/>
                                      </p:to>
                                    </p:set>
                                    <p:anim calcmode="lin" valueType="num">
                                      <p:cBhvr additive="base">
                                        <p:cTn id="13" dur="500" fill="hold"/>
                                        <p:tgtEl>
                                          <p:spTgt spid="61448">
                                            <p:txEl>
                                              <p:charRg st="31" end="4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48">
                                            <p:txEl>
                                              <p:charRg st="31" end="4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448">
                                            <p:txEl>
                                              <p:charRg st="44" end="216"/>
                                            </p:txEl>
                                          </p:spTgt>
                                        </p:tgtEl>
                                        <p:attrNameLst>
                                          <p:attrName>style.visibility</p:attrName>
                                        </p:attrNameLst>
                                      </p:cBhvr>
                                      <p:to>
                                        <p:strVal val="visible"/>
                                      </p:to>
                                    </p:set>
                                    <p:anim calcmode="lin" valueType="num">
                                      <p:cBhvr additive="base">
                                        <p:cTn id="19" dur="500" fill="hold"/>
                                        <p:tgtEl>
                                          <p:spTgt spid="61448">
                                            <p:txEl>
                                              <p:charRg st="44" end="21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448">
                                            <p:txEl>
                                              <p:charRg st="44" end="21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448">
                                            <p:txEl>
                                              <p:charRg st="216" end="347"/>
                                            </p:txEl>
                                          </p:spTgt>
                                        </p:tgtEl>
                                        <p:attrNameLst>
                                          <p:attrName>style.visibility</p:attrName>
                                        </p:attrNameLst>
                                      </p:cBhvr>
                                      <p:to>
                                        <p:strVal val="visible"/>
                                      </p:to>
                                    </p:set>
                                    <p:anim calcmode="lin" valueType="num">
                                      <p:cBhvr additive="base">
                                        <p:cTn id="25" dur="500" fill="hold"/>
                                        <p:tgtEl>
                                          <p:spTgt spid="61448">
                                            <p:txEl>
                                              <p:charRg st="216" end="34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448">
                                            <p:txEl>
                                              <p:charRg st="216" end="34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1448">
                                            <p:txEl>
                                              <p:charRg st="347" end="377"/>
                                            </p:txEl>
                                          </p:spTgt>
                                        </p:tgtEl>
                                        <p:attrNameLst>
                                          <p:attrName>style.visibility</p:attrName>
                                        </p:attrNameLst>
                                      </p:cBhvr>
                                      <p:to>
                                        <p:strVal val="visible"/>
                                      </p:to>
                                    </p:set>
                                    <p:anim calcmode="lin" valueType="num">
                                      <p:cBhvr additive="base">
                                        <p:cTn id="31" dur="500" fill="hold"/>
                                        <p:tgtEl>
                                          <p:spTgt spid="61448">
                                            <p:txEl>
                                              <p:charRg st="347" end="37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448">
                                            <p:txEl>
                                              <p:charRg st="347" end="37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1448">
                                            <p:txEl>
                                              <p:charRg st="377" end="409"/>
                                            </p:txEl>
                                          </p:spTgt>
                                        </p:tgtEl>
                                        <p:attrNameLst>
                                          <p:attrName>style.visibility</p:attrName>
                                        </p:attrNameLst>
                                      </p:cBhvr>
                                      <p:to>
                                        <p:strVal val="visible"/>
                                      </p:to>
                                    </p:set>
                                    <p:anim calcmode="lin" valueType="num">
                                      <p:cBhvr additive="base">
                                        <p:cTn id="37" dur="500" fill="hold"/>
                                        <p:tgtEl>
                                          <p:spTgt spid="61448">
                                            <p:txEl>
                                              <p:charRg st="377" end="40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1448">
                                            <p:txEl>
                                              <p:charRg st="377" end="40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1448">
                                            <p:txEl>
                                              <p:charRg st="409" end="466"/>
                                            </p:txEl>
                                          </p:spTgt>
                                        </p:tgtEl>
                                        <p:attrNameLst>
                                          <p:attrName>style.visibility</p:attrName>
                                        </p:attrNameLst>
                                      </p:cBhvr>
                                      <p:to>
                                        <p:strVal val="visible"/>
                                      </p:to>
                                    </p:set>
                                    <p:anim calcmode="lin" valueType="num">
                                      <p:cBhvr additive="base">
                                        <p:cTn id="43" dur="500" fill="hold"/>
                                        <p:tgtEl>
                                          <p:spTgt spid="61448">
                                            <p:txEl>
                                              <p:charRg st="409" end="46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1448">
                                            <p:txEl>
                                              <p:charRg st="409" end="46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1448">
                                            <p:txEl>
                                              <p:charRg st="466" end="522"/>
                                            </p:txEl>
                                          </p:spTgt>
                                        </p:tgtEl>
                                        <p:attrNameLst>
                                          <p:attrName>style.visibility</p:attrName>
                                        </p:attrNameLst>
                                      </p:cBhvr>
                                      <p:to>
                                        <p:strVal val="visible"/>
                                      </p:to>
                                    </p:set>
                                    <p:anim calcmode="lin" valueType="num">
                                      <p:cBhvr additive="base">
                                        <p:cTn id="49" dur="500" fill="hold"/>
                                        <p:tgtEl>
                                          <p:spTgt spid="61448">
                                            <p:txEl>
                                              <p:charRg st="466" end="52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1448">
                                            <p:txEl>
                                              <p:charRg st="466" end="52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1448">
                                            <p:txEl>
                                              <p:charRg st="522" end="589"/>
                                            </p:txEl>
                                          </p:spTgt>
                                        </p:tgtEl>
                                        <p:attrNameLst>
                                          <p:attrName>style.visibility</p:attrName>
                                        </p:attrNameLst>
                                      </p:cBhvr>
                                      <p:to>
                                        <p:strVal val="visible"/>
                                      </p:to>
                                    </p:set>
                                    <p:anim calcmode="lin" valueType="num">
                                      <p:cBhvr additive="base">
                                        <p:cTn id="55" dur="500" fill="hold"/>
                                        <p:tgtEl>
                                          <p:spTgt spid="61448">
                                            <p:txEl>
                                              <p:charRg st="522" end="58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1448">
                                            <p:txEl>
                                              <p:charRg st="522" end="58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61448">
                                            <p:txEl>
                                              <p:charRg st="589" end="644"/>
                                            </p:txEl>
                                          </p:spTgt>
                                        </p:tgtEl>
                                        <p:attrNameLst>
                                          <p:attrName>style.visibility</p:attrName>
                                        </p:attrNameLst>
                                      </p:cBhvr>
                                      <p:to>
                                        <p:strVal val="visible"/>
                                      </p:to>
                                    </p:set>
                                    <p:anim calcmode="lin" valueType="num">
                                      <p:cBhvr additive="base">
                                        <p:cTn id="61" dur="500" fill="hold"/>
                                        <p:tgtEl>
                                          <p:spTgt spid="61448">
                                            <p:txEl>
                                              <p:charRg st="589" end="64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1448">
                                            <p:txEl>
                                              <p:charRg st="589" end="64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85863" y="309563"/>
            <a:ext cx="7958138" cy="376238"/>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j-cs"/>
              </a:rPr>
              <a:t>Writing Tips</a:t>
            </a:r>
            <a:endParaRPr kumimoji="0" lang="zh-CN" altLang="en-US" sz="2800" b="1" i="0" u="none" strike="noStrike" kern="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j-cs"/>
            </a:endParaRPr>
          </a:p>
        </p:txBody>
      </p:sp>
      <p:sp>
        <p:nvSpPr>
          <p:cNvPr id="12291" name="内容占位符 2"/>
          <p:cNvSpPr>
            <a:spLocks noGrp="1"/>
          </p:cNvSpPr>
          <p:nvPr>
            <p:ph idx="1"/>
          </p:nvPr>
        </p:nvSpPr>
        <p:spPr>
          <a:xfrm>
            <a:off x="873125" y="982663"/>
            <a:ext cx="8270875" cy="4554537"/>
          </a:xfrm>
        </p:spPr>
        <p:txBody>
          <a:bodyPr vert="horz" wrap="square" lIns="91440" tIns="45720" rIns="91440" bIns="45720" anchor="t"/>
          <a:p>
            <a:pPr>
              <a:buNone/>
            </a:pPr>
            <a:r>
              <a:rPr lang="en-US" altLang="zh-CN" sz="2800" u="sng" dirty="0">
                <a:solidFill>
                  <a:schemeClr val="tx2"/>
                </a:solidFill>
                <a:latin typeface="Times New Roman" panose="02020603050405020304" pitchFamily="18" charset="0"/>
                <a:ea typeface="宋体" panose="02010600030101010101" pitchFamily="2" charset="-122"/>
              </a:rPr>
              <a:t>How to write an invitation letter</a:t>
            </a:r>
            <a:endParaRPr lang="en-US" altLang="zh-CN" sz="2800" u="sng" dirty="0">
              <a:solidFill>
                <a:schemeClr val="tx2"/>
              </a:solidFill>
              <a:ea typeface="宋体" panose="02010600030101010101" pitchFamily="2" charset="-122"/>
            </a:endParaRPr>
          </a:p>
          <a:p>
            <a:r>
              <a:rPr lang="en-US" altLang="zh-CN" sz="2800" dirty="0">
                <a:solidFill>
                  <a:schemeClr val="tx1"/>
                </a:solidFill>
                <a:latin typeface="Times New Roman" panose="02020603050405020304" pitchFamily="18" charset="0"/>
                <a:ea typeface="宋体" panose="02010600030101010101" pitchFamily="2" charset="-122"/>
              </a:rPr>
              <a:t>State the occasion, activity or event and the name of the host/hostess (organizer).</a:t>
            </a:r>
            <a:endParaRPr lang="en-US" altLang="zh-CN" sz="2800" dirty="0">
              <a:solidFill>
                <a:schemeClr val="tx1"/>
              </a:solidFill>
              <a:latin typeface="Times New Roman" panose="02020603050405020304" pitchFamily="18" charset="0"/>
              <a:ea typeface="宋体" panose="02010600030101010101" pitchFamily="2" charset="-122"/>
            </a:endParaRPr>
          </a:p>
          <a:p>
            <a:r>
              <a:rPr lang="en-US" altLang="zh-CN" sz="2800" dirty="0">
                <a:solidFill>
                  <a:schemeClr val="tx1"/>
                </a:solidFill>
                <a:latin typeface="Times New Roman" panose="02020603050405020304" pitchFamily="18" charset="0"/>
                <a:ea typeface="宋体" panose="02010600030101010101" pitchFamily="2" charset="-122"/>
              </a:rPr>
              <a:t>Make clear who is invited.</a:t>
            </a:r>
            <a:endParaRPr lang="en-US" altLang="zh-CN" sz="2800" dirty="0">
              <a:solidFill>
                <a:schemeClr val="tx1"/>
              </a:solidFill>
              <a:latin typeface="Times New Roman" panose="02020603050405020304" pitchFamily="18" charset="0"/>
              <a:ea typeface="宋体" panose="02010600030101010101" pitchFamily="2" charset="-122"/>
            </a:endParaRPr>
          </a:p>
          <a:p>
            <a:r>
              <a:rPr lang="en-US" altLang="zh-CN" sz="2800" dirty="0">
                <a:solidFill>
                  <a:schemeClr val="tx1"/>
                </a:solidFill>
                <a:latin typeface="Times New Roman" panose="02020603050405020304" pitchFamily="18" charset="0"/>
                <a:ea typeface="宋体" panose="02010600030101010101" pitchFamily="2" charset="-122"/>
              </a:rPr>
              <a:t>Specify the date, time, address and any other necessary information.</a:t>
            </a:r>
            <a:endParaRPr lang="en-US" altLang="zh-CN" sz="2800" dirty="0">
              <a:solidFill>
                <a:schemeClr val="tx1"/>
              </a:solidFill>
              <a:latin typeface="Times New Roman" panose="02020603050405020304" pitchFamily="18" charset="0"/>
              <a:ea typeface="宋体" panose="02010600030101010101" pitchFamily="2" charset="-122"/>
            </a:endParaRPr>
          </a:p>
          <a:p>
            <a:r>
              <a:rPr lang="en-US" altLang="zh-CN" sz="2800" dirty="0">
                <a:solidFill>
                  <a:schemeClr val="tx1"/>
                </a:solidFill>
                <a:latin typeface="Times New Roman" panose="02020603050405020304" pitchFamily="18" charset="0"/>
                <a:ea typeface="宋体" panose="02010600030101010101" pitchFamily="2" charset="-122"/>
              </a:rPr>
              <a:t>Express your hope that your invitation will be accepted.</a:t>
            </a:r>
            <a:endParaRPr lang="en-US" altLang="zh-CN" sz="2800" dirty="0">
              <a:solidFill>
                <a:schemeClr val="tx1"/>
              </a:solidFill>
              <a:latin typeface="Times New Roman" panose="02020603050405020304" pitchFamily="18" charset="0"/>
              <a:ea typeface="宋体" panose="02010600030101010101" pitchFamily="2" charset="-122"/>
            </a:endParaRPr>
          </a:p>
          <a:p>
            <a:r>
              <a:rPr lang="en-US" altLang="zh-CN" sz="2800" dirty="0">
                <a:solidFill>
                  <a:schemeClr val="tx1"/>
                </a:solidFill>
                <a:latin typeface="Times New Roman" panose="02020603050405020304" pitchFamily="18" charset="0"/>
                <a:ea typeface="宋体" panose="02010600030101010101" pitchFamily="2" charset="-122"/>
              </a:rPr>
              <a:t>Express that you are looking forward to seeing the person.</a:t>
            </a:r>
            <a:endParaRPr lang="zh-CN" altLang="en-US" sz="2800" dirty="0">
              <a:solidFill>
                <a:schemeClr val="tx1"/>
              </a:solidFill>
              <a:latin typeface="Times New Roman" panose="02020603050405020304" pitchFamily="18" charset="0"/>
              <a:ea typeface="宋体" panose="02010600030101010101" pitchFamily="2" charset="-122"/>
            </a:endParaRPr>
          </a:p>
        </p:txBody>
      </p:sp>
      <p:sp>
        <p:nvSpPr>
          <p:cNvPr id="12292" name="页脚占位符 3"/>
          <p:cNvSpPr txBox="1">
            <a:spLocks noGrp="1"/>
          </p:cNvSpPr>
          <p:nvPr>
            <p:ph type="ftr" sz="quarter" idx="11"/>
          </p:nvPr>
        </p:nvSpPr>
        <p:spPr bwMode="auto">
          <a:xfrm>
            <a:off x="5930900" y="6210300"/>
            <a:ext cx="3213100" cy="647700"/>
          </a:xfrm>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Practical English for Exhibition and Trade Fair</a:t>
            </a:r>
            <a:endPar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2000" b="0" i="0" u="none" strike="noStrike" kern="1200" cap="none" spc="0" normalizeH="0" baseline="0" noProof="0" smtClean="0">
              <a:ln>
                <a:noFill/>
              </a:ln>
              <a:solidFill>
                <a:srgbClr val="FF66CC"/>
              </a:solidFill>
              <a:effectLst/>
              <a:uLnTx/>
              <a:uFillTx/>
              <a:latin typeface="Arial" panose="020B0604020202020204" pitchFamily="34" charset="0"/>
              <a:ea typeface="华文琥珀" panose="02010800040101010101" pitchFamily="2" charset="-122"/>
              <a:cs typeface="+mn-cs"/>
            </a:endParaRPr>
          </a:p>
        </p:txBody>
      </p:sp>
      <p:pic>
        <p:nvPicPr>
          <p:cNvPr id="29701" name="Picture 6" descr="2">
            <a:hlinkClick r:id="rId1" action="ppaction://hlinksldjump"/>
          </p:cNvPr>
          <p:cNvPicPr>
            <a:picLocks noChangeAspect="1"/>
          </p:cNvPicPr>
          <p:nvPr/>
        </p:nvPicPr>
        <p:blipFill>
          <a:blip r:embed="rId2"/>
          <a:stretch>
            <a:fillRect/>
          </a:stretch>
        </p:blipFill>
        <p:spPr>
          <a:xfrm>
            <a:off x="7181850" y="374650"/>
            <a:ext cx="887413"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1">
                                            <p:txEl>
                                              <p:charRg st="34" end="118"/>
                                            </p:txEl>
                                          </p:spTgt>
                                        </p:tgtEl>
                                        <p:attrNameLst>
                                          <p:attrName>style.visibility</p:attrName>
                                        </p:attrNameLst>
                                      </p:cBhvr>
                                      <p:to>
                                        <p:strVal val="visible"/>
                                      </p:to>
                                    </p:set>
                                    <p:anim calcmode="lin" valueType="num">
                                      <p:cBhvr additive="base">
                                        <p:cTn id="7" dur="500" fill="hold"/>
                                        <p:tgtEl>
                                          <p:spTgt spid="12291">
                                            <p:txEl>
                                              <p:charRg st="34" end="11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charRg st="34" end="11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1">
                                            <p:txEl>
                                              <p:charRg st="118" end="145"/>
                                            </p:txEl>
                                          </p:spTgt>
                                        </p:tgtEl>
                                        <p:attrNameLst>
                                          <p:attrName>style.visibility</p:attrName>
                                        </p:attrNameLst>
                                      </p:cBhvr>
                                      <p:to>
                                        <p:strVal val="visible"/>
                                      </p:to>
                                    </p:set>
                                    <p:anim calcmode="lin" valueType="num">
                                      <p:cBhvr additive="base">
                                        <p:cTn id="13" dur="500" fill="hold"/>
                                        <p:tgtEl>
                                          <p:spTgt spid="12291">
                                            <p:txEl>
                                              <p:charRg st="118" end="14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charRg st="118" end="14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291">
                                            <p:txEl>
                                              <p:charRg st="145" end="214"/>
                                            </p:txEl>
                                          </p:spTgt>
                                        </p:tgtEl>
                                        <p:attrNameLst>
                                          <p:attrName>style.visibility</p:attrName>
                                        </p:attrNameLst>
                                      </p:cBhvr>
                                      <p:to>
                                        <p:strVal val="visible"/>
                                      </p:to>
                                    </p:set>
                                    <p:anim calcmode="lin" valueType="num">
                                      <p:cBhvr additive="base">
                                        <p:cTn id="19" dur="500" fill="hold"/>
                                        <p:tgtEl>
                                          <p:spTgt spid="12291">
                                            <p:txEl>
                                              <p:charRg st="145" end="21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charRg st="145" end="21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291">
                                            <p:txEl>
                                              <p:charRg st="214" end="271"/>
                                            </p:txEl>
                                          </p:spTgt>
                                        </p:tgtEl>
                                        <p:attrNameLst>
                                          <p:attrName>style.visibility</p:attrName>
                                        </p:attrNameLst>
                                      </p:cBhvr>
                                      <p:to>
                                        <p:strVal val="visible"/>
                                      </p:to>
                                    </p:set>
                                    <p:anim calcmode="lin" valueType="num">
                                      <p:cBhvr additive="base">
                                        <p:cTn id="25" dur="500" fill="hold"/>
                                        <p:tgtEl>
                                          <p:spTgt spid="12291">
                                            <p:txEl>
                                              <p:charRg st="214" end="27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1">
                                            <p:txEl>
                                              <p:charRg st="214" end="27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291">
                                            <p:txEl>
                                              <p:charRg st="271" end="330"/>
                                            </p:txEl>
                                          </p:spTgt>
                                        </p:tgtEl>
                                        <p:attrNameLst>
                                          <p:attrName>style.visibility</p:attrName>
                                        </p:attrNameLst>
                                      </p:cBhvr>
                                      <p:to>
                                        <p:strVal val="visible"/>
                                      </p:to>
                                    </p:set>
                                    <p:anim calcmode="lin" valueType="num">
                                      <p:cBhvr additive="base">
                                        <p:cTn id="31" dur="500" fill="hold"/>
                                        <p:tgtEl>
                                          <p:spTgt spid="12291">
                                            <p:txEl>
                                              <p:charRg st="271" end="33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291">
                                            <p:txEl>
                                              <p:charRg st="271" end="33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5550" name="Group 14"/>
          <p:cNvGraphicFramePr>
            <a:graphicFrameLocks noGrp="1"/>
          </p:cNvGraphicFramePr>
          <p:nvPr/>
        </p:nvGraphicFramePr>
        <p:xfrm>
          <a:off x="0" y="0"/>
          <a:ext cx="9620250" cy="7742238"/>
        </p:xfrm>
        <a:graphic>
          <a:graphicData uri="http://schemas.openxmlformats.org/drawingml/2006/table">
            <a:tbl>
              <a:tblPr/>
              <a:tblGrid>
                <a:gridCol w="9620250"/>
              </a:tblGrid>
              <a:tr h="7086600">
                <a:tc>
                  <a:txBody>
                    <a:bodyPr/>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Dear Mr. Solis,</a:t>
                      </a: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We have the </a:t>
                      </a:r>
                      <a:r>
                        <a:rPr kumimoji="0" lang="en-US" altLang="zh-CN" sz="2000" b="0" i="1" u="none" strike="noStrike" cap="none" normalizeH="0" baseline="0" smtClean="0">
                          <a:ln>
                            <a:noFill/>
                          </a:ln>
                          <a:solidFill>
                            <a:schemeClr val="accent1"/>
                          </a:solidFill>
                          <a:effectLst/>
                          <a:latin typeface="Arial" panose="020B0604020202020204" pitchFamily="34" charset="0"/>
                          <a:ea typeface="宋体" panose="02010600030101010101" pitchFamily="2" charset="-122"/>
                        </a:rPr>
                        <a:t>pleasure </a:t>
                      </a:r>
                      <a:r>
                        <a:rPr kumimoji="0" lang="en-US" altLang="zh-CN" sz="2000" b="0" i="1" u="none" strike="noStrike" cap="none" normalizeH="0" baseline="0" smtClean="0">
                          <a:ln>
                            <a:noFill/>
                          </a:ln>
                          <a:solidFill>
                            <a:schemeClr val="accent1"/>
                          </a:solidFill>
                          <a:effectLst/>
                          <a:latin typeface="Arial" panose="020B0604020202020204" pitchFamily="34" charset="0"/>
                          <a:ea typeface="宋体" panose="02010600030101010101" pitchFamily="2" charset="-122"/>
                        </a:rPr>
                        <a:t>of </a:t>
                      </a:r>
                      <a:r>
                        <a:rPr kumimoji="0" lang="en-US" altLang="zh-CN" sz="2000" b="0" i="1" u="none" strike="noStrike" cap="none" normalizeH="0" baseline="0" smtClean="0">
                          <a:ln>
                            <a:noFill/>
                          </a:ln>
                          <a:solidFill>
                            <a:schemeClr val="accent1"/>
                          </a:solidFill>
                          <a:effectLst/>
                          <a:latin typeface="Arial" panose="020B0604020202020204" pitchFamily="34" charset="0"/>
                          <a:ea typeface="宋体" panose="02010600030101010101" pitchFamily="2" charset="-122"/>
                        </a:rPr>
                        <a:t>informing you that our company is putting up a booth at the IBC2011 Exhibition to display our latest technology in electronics and answer any queries regarding our products. </a:t>
                      </a: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We are delighted to invite you to visit our booth. The IBC2011 Exhibition is running at </a:t>
                      </a:r>
                      <a:r>
                        <a:rPr kumimoji="0" lang="zh-CN"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RAI Congress Center, Amsterdam</a:t>
                      </a: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from 8-13 September 2011.</a:t>
                      </a: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Core Electronics Co., Ltd specializes in manufacturing and exporting wireless speakers. Our main markets are in South America and Western Europe. </a:t>
                      </a: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At the exhibition, we are introducing you a kind of new technology named Freedom Driver, which is patent innovation</a:t>
                      </a:r>
                      <a:r>
                        <a:rPr kumimoji="0" lang="en-US" altLang="zh-CN" sz="2000" b="1"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a:t>
                      </a: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hlinkClick r:id="rId1"/>
                        </a:rPr>
                        <a:t>speaker</a:t>
                      </a: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for PC and </a:t>
                      </a:r>
                      <a:r>
                        <a:rPr kumimoji="0" lang="en-US" altLang="zh-CN" sz="2000" b="0" i="1" u="none" strike="noStrike" cap="none" normalizeH="0" baseline="0" dirty="0" err="1" smtClean="0">
                          <a:ln>
                            <a:noFill/>
                          </a:ln>
                          <a:solidFill>
                            <a:schemeClr val="accent1"/>
                          </a:solidFill>
                          <a:effectLst/>
                          <a:latin typeface="Arial" panose="020B0604020202020204" pitchFamily="34" charset="0"/>
                          <a:ea typeface="宋体" panose="02010600030101010101" pitchFamily="2" charset="-122"/>
                        </a:rPr>
                        <a:t>Ipod</a:t>
                      </a: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We are sure that this new technology will be of your great interest. As the only manufacturer in China holding this technology, we wish to set up business relationship with you directly.</a:t>
                      </a: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A special gift has been reserved for you. Your esteemed presence would be an </a:t>
                      </a:r>
                      <a:r>
                        <a:rPr kumimoji="0" lang="en-US" altLang="zh-CN" sz="2000" b="0" i="1" u="none" strike="noStrike" cap="none" normalizeH="0" baseline="0" dirty="0" err="1" smtClean="0">
                          <a:ln>
                            <a:noFill/>
                          </a:ln>
                          <a:solidFill>
                            <a:schemeClr val="accent1"/>
                          </a:solidFill>
                          <a:effectLst/>
                          <a:latin typeface="Arial" panose="020B0604020202020204" pitchFamily="34" charset="0"/>
                          <a:ea typeface="宋体" panose="02010600030101010101" pitchFamily="2" charset="-122"/>
                        </a:rPr>
                        <a:t>honour</a:t>
                      </a: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We are looking forward to seeing you at the exhibition.</a:t>
                      </a: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Yours sincerely</a:t>
                      </a: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Jenny Green</a:t>
                      </a:r>
                      <a:endPar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rPr>
                        <a:t>   Sales Manager</a:t>
                      </a:r>
                      <a:endParaRPr kumimoji="0" lang="zh-CN" altLang="zh-CN" sz="2000" b="0" i="1" u="none" strike="noStrike" cap="none" normalizeH="0" baseline="0" dirty="0" smtClean="0">
                        <a:ln>
                          <a:noFill/>
                        </a:ln>
                        <a:solidFill>
                          <a:schemeClr val="accent1"/>
                        </a:solidFill>
                        <a:effectLst/>
                        <a:latin typeface="Arial" panose="020B0604020202020204" pitchFamily="34" charset="0"/>
                        <a:ea typeface="宋体" panose="02010600030101010101"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r>
            </a:tbl>
          </a:graphicData>
        </a:graphic>
      </p:graphicFrame>
      <p:pic>
        <p:nvPicPr>
          <p:cNvPr id="30728" name="Picture 6" descr="2">
            <a:hlinkClick r:id="rId2" action="ppaction://hlinksldjump"/>
          </p:cNvPr>
          <p:cNvPicPr>
            <a:picLocks noChangeAspect="1"/>
          </p:cNvPicPr>
          <p:nvPr/>
        </p:nvPicPr>
        <p:blipFill>
          <a:blip r:embed="rId3"/>
          <a:stretch>
            <a:fillRect/>
          </a:stretch>
        </p:blipFill>
        <p:spPr>
          <a:xfrm>
            <a:off x="7856538" y="5924550"/>
            <a:ext cx="887412" cy="121920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31747"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2 Inviting to an Exhibition </a:t>
            </a:r>
            <a:endParaRPr lang="zh-CN" altLang="en-US" sz="2800" dirty="0">
              <a:latin typeface="Arial" panose="020B0604020202020204" pitchFamily="34" charset="0"/>
              <a:ea typeface="宋体" panose="02010600030101010101" pitchFamily="2" charset="-122"/>
            </a:endParaRPr>
          </a:p>
        </p:txBody>
      </p:sp>
      <p:grpSp>
        <p:nvGrpSpPr>
          <p:cNvPr id="31748" name="Group 19"/>
          <p:cNvGrpSpPr/>
          <p:nvPr/>
        </p:nvGrpSpPr>
        <p:grpSpPr>
          <a:xfrm>
            <a:off x="1068388" y="630238"/>
            <a:ext cx="693737" cy="728662"/>
            <a:chOff x="802" y="845"/>
            <a:chExt cx="827" cy="826"/>
          </a:xfrm>
        </p:grpSpPr>
        <p:sp>
          <p:nvSpPr>
            <p:cNvPr id="31752"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31753"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31754"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66568" name="Rectangle 3"/>
          <p:cNvSpPr/>
          <p:nvPr/>
        </p:nvSpPr>
        <p:spPr>
          <a:xfrm>
            <a:off x="325755" y="720725"/>
            <a:ext cx="8818880" cy="5489575"/>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endParaRPr lang="en-US" altLang="zh-CN" sz="2800" u="sng"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2000" dirty="0">
                <a:solidFill>
                  <a:schemeClr val="tx2"/>
                </a:solidFill>
                <a:latin typeface="Times New Roman" panose="02020603050405020304" pitchFamily="18" charset="0"/>
                <a:ea typeface="宋体" panose="02010600030101010101" pitchFamily="2" charset="-122"/>
              </a:rPr>
              <a:t>   </a:t>
            </a:r>
            <a:r>
              <a:rPr lang="en-US" altLang="zh-CN" sz="2000" dirty="0">
                <a:solidFill>
                  <a:schemeClr val="tx2"/>
                </a:solidFill>
                <a:latin typeface="Arial" panose="020B0604020202020204" pitchFamily="34" charset="0"/>
                <a:ea typeface="宋体" panose="02010600030101010101" pitchFamily="2" charset="-122"/>
              </a:rPr>
              <a:t>Student B</a:t>
            </a:r>
            <a:endParaRPr lang="en-US" altLang="zh-CN" sz="20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ü"/>
            </a:pPr>
            <a:r>
              <a:rPr lang="en-US" altLang="zh-CN" sz="2400" dirty="0">
                <a:solidFill>
                  <a:schemeClr val="tx2"/>
                </a:solidFill>
                <a:latin typeface="Times New Roman" panose="02020603050405020304" pitchFamily="18" charset="0"/>
                <a:ea typeface="宋体" panose="02010600030101010101" pitchFamily="2" charset="-122"/>
              </a:rPr>
              <a:t>You are Mr. Solis. Your company is interested in visiting the IBC 2021 Exhibition. </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ü"/>
            </a:pPr>
            <a:r>
              <a:rPr lang="en-US" altLang="zh-CN" sz="2400" dirty="0">
                <a:solidFill>
                  <a:schemeClr val="tx2"/>
                </a:solidFill>
                <a:latin typeface="Times New Roman" panose="02020603050405020304" pitchFamily="18" charset="0"/>
                <a:ea typeface="宋体" panose="02010600030101010101" pitchFamily="2" charset="-122"/>
              </a:rPr>
              <a:t>Write a letter of acceptance of 60-80 words to Jenny Green, the Sales Manager of Core Electronics Co., Ltd to ask for further information about the event.</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ü"/>
            </a:pPr>
            <a:r>
              <a:rPr lang="en-US" altLang="zh-CN" sz="2400" dirty="0">
                <a:solidFill>
                  <a:schemeClr val="tx2"/>
                </a:solidFill>
                <a:latin typeface="Times New Roman" panose="02020603050405020304" pitchFamily="18" charset="0"/>
                <a:ea typeface="宋体" panose="02010600030101010101" pitchFamily="2" charset="-122"/>
              </a:rPr>
              <a:t>Include the following points:</a:t>
            </a:r>
            <a:endParaRPr lang="en-US" altLang="zh-CN" sz="2400" b="0" dirty="0">
              <a:solidFill>
                <a:schemeClr val="tx2"/>
              </a:solidFill>
              <a:latin typeface="Times New Roman" panose="02020603050405020304" pitchFamily="18" charset="0"/>
              <a:ea typeface="宋体" panose="02010600030101010101" pitchFamily="2" charset="-122"/>
            </a:endParaRPr>
          </a:p>
          <a:p>
            <a:pPr marL="990600" lvl="1" indent="-533400" algn="l" eaLnBrk="0" hangingPunct="0">
              <a:spcBef>
                <a:spcPct val="20000"/>
              </a:spcBef>
              <a:buClr>
                <a:schemeClr val="hlink"/>
              </a:buClr>
              <a:buSzPct val="105000"/>
              <a:buChar char="•"/>
            </a:pPr>
            <a:r>
              <a:rPr lang="en-US" altLang="zh-CN" sz="2400" dirty="0">
                <a:solidFill>
                  <a:schemeClr val="tx2"/>
                </a:solidFill>
                <a:latin typeface="Times New Roman" panose="02020603050405020304" pitchFamily="18" charset="0"/>
                <a:ea typeface="宋体" panose="02010600030101010101" pitchFamily="2" charset="-122"/>
              </a:rPr>
              <a:t>thanking Ms. Green for her invitation</a:t>
            </a:r>
            <a:endParaRPr lang="en-US" altLang="zh-CN" sz="2400" dirty="0">
              <a:solidFill>
                <a:schemeClr val="tx2"/>
              </a:solidFill>
              <a:latin typeface="Times New Roman" panose="02020603050405020304" pitchFamily="18" charset="0"/>
              <a:ea typeface="宋体" panose="02010600030101010101" pitchFamily="2" charset="-122"/>
            </a:endParaRPr>
          </a:p>
          <a:p>
            <a:pPr marL="990600" lvl="1" indent="-533400" algn="l" eaLnBrk="0" hangingPunct="0">
              <a:spcBef>
                <a:spcPct val="20000"/>
              </a:spcBef>
              <a:buClr>
                <a:schemeClr val="hlink"/>
              </a:buClr>
              <a:buSzPct val="105000"/>
              <a:buChar char="•"/>
            </a:pPr>
            <a:r>
              <a:rPr lang="en-US" altLang="zh-CN" sz="2400" dirty="0">
                <a:solidFill>
                  <a:schemeClr val="tx2"/>
                </a:solidFill>
                <a:latin typeface="Times New Roman" panose="02020603050405020304" pitchFamily="18" charset="0"/>
                <a:ea typeface="宋体" panose="02010600030101010101" pitchFamily="2" charset="-122"/>
              </a:rPr>
              <a:t>expressing interest in visiting the event </a:t>
            </a:r>
            <a:endParaRPr lang="en-US" altLang="zh-CN" sz="2400" dirty="0">
              <a:solidFill>
                <a:schemeClr val="tx2"/>
              </a:solidFill>
              <a:latin typeface="Times New Roman" panose="02020603050405020304" pitchFamily="18" charset="0"/>
              <a:ea typeface="宋体" panose="02010600030101010101" pitchFamily="2" charset="-122"/>
            </a:endParaRPr>
          </a:p>
          <a:p>
            <a:pPr marL="990600" lvl="1" indent="-533400" algn="l" eaLnBrk="0" hangingPunct="0">
              <a:spcBef>
                <a:spcPct val="20000"/>
              </a:spcBef>
              <a:buClr>
                <a:schemeClr val="hlink"/>
              </a:buClr>
              <a:buSzPct val="105000"/>
              <a:buChar char="•"/>
            </a:pPr>
            <a:r>
              <a:rPr lang="en-US" altLang="zh-CN" sz="2400" dirty="0">
                <a:solidFill>
                  <a:schemeClr val="tx2"/>
                </a:solidFill>
                <a:latin typeface="Times New Roman" panose="02020603050405020304" pitchFamily="18" charset="0"/>
                <a:ea typeface="宋体" panose="02010600030101010101" pitchFamily="2" charset="-122"/>
              </a:rPr>
              <a:t>asking for further details about the fair </a:t>
            </a:r>
            <a:endParaRPr lang="en-US" altLang="zh-CN" sz="2400" dirty="0">
              <a:solidFill>
                <a:schemeClr val="tx2"/>
              </a:solidFill>
              <a:latin typeface="Times New Roman" panose="02020603050405020304" pitchFamily="18" charset="0"/>
              <a:ea typeface="宋体" panose="02010600030101010101" pitchFamily="2" charset="-122"/>
            </a:endParaRPr>
          </a:p>
          <a:p>
            <a:pPr marL="990600" lvl="1" indent="-533400" algn="l" eaLnBrk="0" hangingPunct="0">
              <a:spcBef>
                <a:spcPct val="20000"/>
              </a:spcBef>
              <a:buClr>
                <a:schemeClr val="hlink"/>
              </a:buClr>
              <a:buSzPct val="105000"/>
              <a:buChar char="•"/>
            </a:pPr>
            <a:r>
              <a:rPr lang="en-US" altLang="zh-CN" sz="2400" dirty="0">
                <a:solidFill>
                  <a:schemeClr val="tx2"/>
                </a:solidFill>
                <a:latin typeface="Times New Roman" panose="02020603050405020304" pitchFamily="18" charset="0"/>
                <a:ea typeface="宋体" panose="02010600030101010101" pitchFamily="2" charset="-122"/>
              </a:rPr>
              <a:t>asking for the travel arrangements</a:t>
            </a:r>
            <a:endParaRPr lang="en-US" altLang="zh-CN" sz="2400" dirty="0">
              <a:solidFill>
                <a:schemeClr val="tx2"/>
              </a:solidFill>
              <a:latin typeface="Times New Roman" panose="02020603050405020304" pitchFamily="18" charset="0"/>
              <a:ea typeface="宋体" panose="02010600030101010101" pitchFamily="2" charset="-122"/>
            </a:endParaRPr>
          </a:p>
          <a:p>
            <a:pPr marL="990600" lvl="1" indent="-533400" algn="l" eaLnBrk="0" hangingPunct="0">
              <a:spcBef>
                <a:spcPct val="20000"/>
              </a:spcBef>
              <a:buClr>
                <a:schemeClr val="hlink"/>
              </a:buClr>
              <a:buSzPct val="105000"/>
              <a:buChar char="•"/>
            </a:pPr>
            <a:r>
              <a:rPr lang="en-US" altLang="zh-CN" sz="2400" dirty="0">
                <a:solidFill>
                  <a:schemeClr val="tx2"/>
                </a:solidFill>
                <a:latin typeface="Times New Roman" panose="02020603050405020304" pitchFamily="18" charset="0"/>
                <a:ea typeface="宋体" panose="02010600030101010101" pitchFamily="2" charset="-122"/>
              </a:rPr>
              <a:t>asking for the application form</a:t>
            </a:r>
            <a:r>
              <a:rPr lang="en-US" altLang="zh-CN" sz="2400" dirty="0">
                <a:solidFill>
                  <a:schemeClr val="accent1"/>
                </a:solidFill>
                <a:latin typeface="Times New Roman" panose="02020603050405020304" pitchFamily="18" charset="0"/>
                <a:ea typeface="宋体" panose="02010600030101010101" pitchFamily="2" charset="-122"/>
              </a:rPr>
              <a:t> </a:t>
            </a:r>
            <a:endParaRPr lang="en-US" altLang="zh-CN" sz="2400" dirty="0">
              <a:solidFill>
                <a:schemeClr val="accent1"/>
              </a:solidFill>
              <a:latin typeface="Times New Roman" panose="02020603050405020304" pitchFamily="18" charset="0"/>
              <a:ea typeface="宋体" panose="02010600030101010101" pitchFamily="2" charset="-122"/>
            </a:endParaRPr>
          </a:p>
        </p:txBody>
      </p:sp>
      <p:pic>
        <p:nvPicPr>
          <p:cNvPr id="31750" name="Picture 9" descr="imagesCA0Z1IZ3"/>
          <p:cNvPicPr>
            <a:picLocks noChangeAspect="1"/>
          </p:cNvPicPr>
          <p:nvPr/>
        </p:nvPicPr>
        <p:blipFill>
          <a:blip r:embed="rId1"/>
          <a:stretch>
            <a:fillRect/>
          </a:stretch>
        </p:blipFill>
        <p:spPr>
          <a:xfrm>
            <a:off x="0" y="5902325"/>
            <a:ext cx="533400" cy="533400"/>
          </a:xfrm>
          <a:prstGeom prst="rect">
            <a:avLst/>
          </a:prstGeom>
          <a:noFill/>
          <a:ln w="9525">
            <a:noFill/>
          </a:ln>
        </p:spPr>
      </p:pic>
      <p:pic>
        <p:nvPicPr>
          <p:cNvPr id="31751" name="Picture 6" descr="2">
            <a:hlinkClick r:id="rId2" action="ppaction://hlinksldjump"/>
          </p:cNvPr>
          <p:cNvPicPr>
            <a:picLocks noChangeAspect="1"/>
          </p:cNvPicPr>
          <p:nvPr/>
        </p:nvPicPr>
        <p:blipFill>
          <a:blip r:embed="rId3"/>
          <a:stretch>
            <a:fillRect/>
          </a:stretch>
        </p:blipFill>
        <p:spPr>
          <a:xfrm>
            <a:off x="8256270" y="5216525"/>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6568">
                                            <p:txEl>
                                              <p:charRg st="1" end="14"/>
                                            </p:txEl>
                                          </p:spTgt>
                                        </p:tgtEl>
                                        <p:attrNameLst>
                                          <p:attrName>style.visibility</p:attrName>
                                        </p:attrNameLst>
                                      </p:cBhvr>
                                      <p:to>
                                        <p:strVal val="visible"/>
                                      </p:to>
                                    </p:set>
                                    <p:anim calcmode="lin" valueType="num">
                                      <p:cBhvr additive="base">
                                        <p:cTn id="7" dur="500" fill="hold"/>
                                        <p:tgtEl>
                                          <p:spTgt spid="66568">
                                            <p:txEl>
                                              <p:charRg st="1" end="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6568">
                                            <p:txEl>
                                              <p:charRg st="1" end="1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6568">
                                            <p:txEl>
                                              <p:charRg st="14" end="98"/>
                                            </p:txEl>
                                          </p:spTgt>
                                        </p:tgtEl>
                                        <p:attrNameLst>
                                          <p:attrName>style.visibility</p:attrName>
                                        </p:attrNameLst>
                                      </p:cBhvr>
                                      <p:to>
                                        <p:strVal val="visible"/>
                                      </p:to>
                                    </p:set>
                                    <p:anim calcmode="lin" valueType="num">
                                      <p:cBhvr additive="base">
                                        <p:cTn id="13" dur="500" fill="hold"/>
                                        <p:tgtEl>
                                          <p:spTgt spid="66568">
                                            <p:txEl>
                                              <p:charRg st="14" end="9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6568">
                                            <p:txEl>
                                              <p:charRg st="14" end="9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6568">
                                            <p:txEl>
                                              <p:charRg st="98" end="253"/>
                                            </p:txEl>
                                          </p:spTgt>
                                        </p:tgtEl>
                                        <p:attrNameLst>
                                          <p:attrName>style.visibility</p:attrName>
                                        </p:attrNameLst>
                                      </p:cBhvr>
                                      <p:to>
                                        <p:strVal val="visible"/>
                                      </p:to>
                                    </p:set>
                                    <p:anim calcmode="lin" valueType="num">
                                      <p:cBhvr additive="base">
                                        <p:cTn id="19" dur="500" fill="hold"/>
                                        <p:tgtEl>
                                          <p:spTgt spid="66568">
                                            <p:txEl>
                                              <p:charRg st="98" end="25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6568">
                                            <p:txEl>
                                              <p:charRg st="98" end="25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6568">
                                            <p:txEl>
                                              <p:charRg st="253" end="283"/>
                                            </p:txEl>
                                          </p:spTgt>
                                        </p:tgtEl>
                                        <p:attrNameLst>
                                          <p:attrName>style.visibility</p:attrName>
                                        </p:attrNameLst>
                                      </p:cBhvr>
                                      <p:to>
                                        <p:strVal val="visible"/>
                                      </p:to>
                                    </p:set>
                                    <p:anim calcmode="lin" valueType="num">
                                      <p:cBhvr additive="base">
                                        <p:cTn id="25" dur="500" fill="hold"/>
                                        <p:tgtEl>
                                          <p:spTgt spid="66568">
                                            <p:txEl>
                                              <p:charRg st="253" end="28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6568">
                                            <p:txEl>
                                              <p:charRg st="253" end="28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6568">
                                            <p:txEl>
                                              <p:charRg st="283" end="321"/>
                                            </p:txEl>
                                          </p:spTgt>
                                        </p:tgtEl>
                                        <p:attrNameLst>
                                          <p:attrName>style.visibility</p:attrName>
                                        </p:attrNameLst>
                                      </p:cBhvr>
                                      <p:to>
                                        <p:strVal val="visible"/>
                                      </p:to>
                                    </p:set>
                                    <p:anim calcmode="lin" valueType="num">
                                      <p:cBhvr additive="base">
                                        <p:cTn id="31" dur="500" fill="hold"/>
                                        <p:tgtEl>
                                          <p:spTgt spid="66568">
                                            <p:txEl>
                                              <p:charRg st="283" end="32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6568">
                                            <p:txEl>
                                              <p:charRg st="283" end="32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6568">
                                            <p:txEl>
                                              <p:charRg st="321" end="364"/>
                                            </p:txEl>
                                          </p:spTgt>
                                        </p:tgtEl>
                                        <p:attrNameLst>
                                          <p:attrName>style.visibility</p:attrName>
                                        </p:attrNameLst>
                                      </p:cBhvr>
                                      <p:to>
                                        <p:strVal val="visible"/>
                                      </p:to>
                                    </p:set>
                                    <p:anim calcmode="lin" valueType="num">
                                      <p:cBhvr additive="base">
                                        <p:cTn id="37" dur="500" fill="hold"/>
                                        <p:tgtEl>
                                          <p:spTgt spid="66568">
                                            <p:txEl>
                                              <p:charRg st="321" end="36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6568">
                                            <p:txEl>
                                              <p:charRg st="321" end="36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6568">
                                            <p:txEl>
                                              <p:charRg st="364" end="407"/>
                                            </p:txEl>
                                          </p:spTgt>
                                        </p:tgtEl>
                                        <p:attrNameLst>
                                          <p:attrName>style.visibility</p:attrName>
                                        </p:attrNameLst>
                                      </p:cBhvr>
                                      <p:to>
                                        <p:strVal val="visible"/>
                                      </p:to>
                                    </p:set>
                                    <p:anim calcmode="lin" valueType="num">
                                      <p:cBhvr additive="base">
                                        <p:cTn id="43" dur="500" fill="hold"/>
                                        <p:tgtEl>
                                          <p:spTgt spid="66568">
                                            <p:txEl>
                                              <p:charRg st="364" end="40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6568">
                                            <p:txEl>
                                              <p:charRg st="364" end="40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6568">
                                            <p:txEl>
                                              <p:charRg st="407" end="442"/>
                                            </p:txEl>
                                          </p:spTgt>
                                        </p:tgtEl>
                                        <p:attrNameLst>
                                          <p:attrName>style.visibility</p:attrName>
                                        </p:attrNameLst>
                                      </p:cBhvr>
                                      <p:to>
                                        <p:strVal val="visible"/>
                                      </p:to>
                                    </p:set>
                                    <p:anim calcmode="lin" valueType="num">
                                      <p:cBhvr additive="base">
                                        <p:cTn id="49" dur="500" fill="hold"/>
                                        <p:tgtEl>
                                          <p:spTgt spid="66568">
                                            <p:txEl>
                                              <p:charRg st="407" end="44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6568">
                                            <p:txEl>
                                              <p:charRg st="407" end="44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6568">
                                            <p:txEl>
                                              <p:charRg st="442" end="475"/>
                                            </p:txEl>
                                          </p:spTgt>
                                        </p:tgtEl>
                                        <p:attrNameLst>
                                          <p:attrName>style.visibility</p:attrName>
                                        </p:attrNameLst>
                                      </p:cBhvr>
                                      <p:to>
                                        <p:strVal val="visible"/>
                                      </p:to>
                                    </p:set>
                                    <p:anim calcmode="lin" valueType="num">
                                      <p:cBhvr additive="base">
                                        <p:cTn id="55" dur="500" fill="hold"/>
                                        <p:tgtEl>
                                          <p:spTgt spid="66568">
                                            <p:txEl>
                                              <p:charRg st="442" end="47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6568">
                                            <p:txEl>
                                              <p:charRg st="442" end="47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1185863" y="309563"/>
            <a:ext cx="7958138" cy="376238"/>
          </a:xfrm>
        </p:spPr>
        <p:txBody>
          <a:bodyPr vert="horz" wrap="square" lIns="91440" tIns="45720" rIns="91440" bIns="45720" numCol="1" anchor="ctr" anchorCtr="0" compatLnSpc="1">
            <a:normAutofit fontScale="90000"/>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200" b="1" i="0" u="none" strike="noStrike" kern="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j-cs"/>
              </a:rPr>
              <a:t>Writing Tips</a:t>
            </a:r>
            <a:endParaRPr kumimoji="0" lang="zh-CN" altLang="en-US" sz="3200" b="1" i="0" u="none" strike="noStrike" kern="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j-cs"/>
            </a:endParaRPr>
          </a:p>
        </p:txBody>
      </p:sp>
      <p:sp>
        <p:nvSpPr>
          <p:cNvPr id="63491" name="内容占位符 2"/>
          <p:cNvSpPr>
            <a:spLocks noGrp="1"/>
          </p:cNvSpPr>
          <p:nvPr>
            <p:ph idx="1"/>
          </p:nvPr>
        </p:nvSpPr>
        <p:spPr>
          <a:xfrm>
            <a:off x="873125" y="944563"/>
            <a:ext cx="8270875" cy="4554537"/>
          </a:xfrm>
        </p:spPr>
        <p:txBody>
          <a:bodyPr vert="horz" wrap="square" lIns="91440" tIns="45720" rIns="91440" bIns="45720" anchor="t"/>
          <a:p>
            <a:pPr>
              <a:buNone/>
            </a:pPr>
            <a:r>
              <a:rPr lang="en-US" altLang="zh-CN" sz="2800" u="sng" dirty="0">
                <a:solidFill>
                  <a:schemeClr val="tx2"/>
                </a:solidFill>
                <a:latin typeface="Times New Roman" panose="02020603050405020304" pitchFamily="18" charset="0"/>
                <a:ea typeface="宋体" panose="02010600030101010101" pitchFamily="2" charset="-122"/>
              </a:rPr>
              <a:t>How to accept an invitation</a:t>
            </a:r>
            <a:endParaRPr lang="en-US" altLang="zh-CN" sz="2800" u="sng" dirty="0">
              <a:solidFill>
                <a:schemeClr val="tx2"/>
              </a:solidFill>
              <a:latin typeface="Times New Roman" panose="02020603050405020304" pitchFamily="18" charset="0"/>
              <a:ea typeface="宋体" panose="02010600030101010101" pitchFamily="2" charset="-122"/>
            </a:endParaRPr>
          </a:p>
          <a:p>
            <a:r>
              <a:rPr lang="en-US" altLang="zh-CN" sz="2800" dirty="0">
                <a:solidFill>
                  <a:schemeClr val="tx1"/>
                </a:solidFill>
                <a:latin typeface="Times New Roman" panose="02020603050405020304" pitchFamily="18" charset="0"/>
                <a:ea typeface="宋体" panose="02010600030101010101" pitchFamily="2" charset="-122"/>
              </a:rPr>
              <a:t>Express your thanks for being invited.</a:t>
            </a:r>
            <a:endParaRPr lang="en-US" altLang="zh-CN" sz="2800" dirty="0">
              <a:solidFill>
                <a:schemeClr val="tx1"/>
              </a:solidFill>
              <a:latin typeface="Times New Roman" panose="02020603050405020304" pitchFamily="18" charset="0"/>
              <a:ea typeface="宋体" panose="02010600030101010101" pitchFamily="2" charset="-122"/>
            </a:endParaRPr>
          </a:p>
          <a:p>
            <a:r>
              <a:rPr lang="en-US" altLang="zh-CN" sz="2800" dirty="0">
                <a:solidFill>
                  <a:schemeClr val="tx1"/>
                </a:solidFill>
                <a:latin typeface="Times New Roman" panose="02020603050405020304" pitchFamily="18" charset="0"/>
                <a:ea typeface="宋体" panose="02010600030101010101" pitchFamily="2" charset="-122"/>
              </a:rPr>
              <a:t>Express your gladness of accepting the invitation.</a:t>
            </a:r>
            <a:endParaRPr lang="en-US" altLang="zh-CN" sz="2800" dirty="0">
              <a:solidFill>
                <a:schemeClr val="tx1"/>
              </a:solidFill>
              <a:latin typeface="Times New Roman" panose="02020603050405020304" pitchFamily="18" charset="0"/>
              <a:ea typeface="宋体" panose="02010600030101010101" pitchFamily="2" charset="-122"/>
            </a:endParaRPr>
          </a:p>
          <a:p>
            <a:r>
              <a:rPr lang="en-US" altLang="zh-CN" sz="2800" dirty="0">
                <a:solidFill>
                  <a:schemeClr val="tx1"/>
                </a:solidFill>
                <a:latin typeface="Times New Roman" panose="02020603050405020304" pitchFamily="18" charset="0"/>
                <a:ea typeface="宋体" panose="02010600030101010101" pitchFamily="2" charset="-122"/>
              </a:rPr>
              <a:t>Express your eagerness for the occasion.</a:t>
            </a:r>
            <a:endParaRPr lang="en-US" altLang="zh-CN" sz="2800" dirty="0">
              <a:solidFill>
                <a:schemeClr val="tx1"/>
              </a:solidFill>
              <a:latin typeface="Times New Roman" panose="02020603050405020304" pitchFamily="18" charset="0"/>
              <a:ea typeface="宋体" panose="02010600030101010101" pitchFamily="2" charset="-122"/>
            </a:endParaRPr>
          </a:p>
          <a:p>
            <a:pPr>
              <a:buNone/>
            </a:pPr>
            <a:endParaRPr lang="en-US" altLang="zh-CN" sz="2800" dirty="0">
              <a:solidFill>
                <a:schemeClr val="tx2"/>
              </a:solidFill>
              <a:latin typeface="Times New Roman" panose="02020603050405020304" pitchFamily="18" charset="0"/>
              <a:ea typeface="宋体" panose="02010600030101010101" pitchFamily="2" charset="-122"/>
            </a:endParaRPr>
          </a:p>
          <a:p>
            <a:pPr>
              <a:buNone/>
            </a:pPr>
            <a:r>
              <a:rPr lang="en-US" altLang="zh-CN" sz="2800" u="sng" dirty="0">
                <a:solidFill>
                  <a:schemeClr val="tx2"/>
                </a:solidFill>
                <a:latin typeface="Times New Roman" panose="02020603050405020304" pitchFamily="18" charset="0"/>
                <a:ea typeface="宋体" panose="02010600030101010101" pitchFamily="2" charset="-122"/>
              </a:rPr>
              <a:t>How to decline an invitation</a:t>
            </a:r>
            <a:endParaRPr lang="en-US" altLang="zh-CN" sz="2800" u="sng" dirty="0">
              <a:solidFill>
                <a:schemeClr val="tx2"/>
              </a:solidFill>
              <a:latin typeface="Times New Roman" panose="02020603050405020304" pitchFamily="18" charset="0"/>
              <a:ea typeface="宋体" panose="02010600030101010101" pitchFamily="2" charset="-122"/>
            </a:endParaRPr>
          </a:p>
          <a:p>
            <a:r>
              <a:rPr lang="en-US" altLang="zh-CN" sz="2800" dirty="0">
                <a:solidFill>
                  <a:schemeClr val="tx1"/>
                </a:solidFill>
                <a:latin typeface="Times New Roman" panose="02020603050405020304" pitchFamily="18" charset="0"/>
                <a:ea typeface="宋体" panose="02010600030101010101" pitchFamily="2" charset="-122"/>
              </a:rPr>
              <a:t>Express your thanks for being invited.</a:t>
            </a:r>
            <a:endParaRPr lang="en-US" altLang="zh-CN" sz="2800" dirty="0">
              <a:solidFill>
                <a:schemeClr val="tx1"/>
              </a:solidFill>
              <a:latin typeface="Times New Roman" panose="02020603050405020304" pitchFamily="18" charset="0"/>
              <a:ea typeface="宋体" panose="02010600030101010101" pitchFamily="2" charset="-122"/>
            </a:endParaRPr>
          </a:p>
          <a:p>
            <a:r>
              <a:rPr lang="en-US" altLang="zh-CN" sz="2800" dirty="0">
                <a:solidFill>
                  <a:schemeClr val="tx1"/>
                </a:solidFill>
                <a:latin typeface="Times New Roman" panose="02020603050405020304" pitchFamily="18" charset="0"/>
                <a:ea typeface="宋体" panose="02010600030101010101" pitchFamily="2" charset="-122"/>
              </a:rPr>
              <a:t>Express your regret for not being able to be present.</a:t>
            </a:r>
            <a:endParaRPr lang="en-US" altLang="zh-CN" sz="2800" dirty="0">
              <a:solidFill>
                <a:schemeClr val="tx1"/>
              </a:solidFill>
              <a:latin typeface="Times New Roman" panose="02020603050405020304" pitchFamily="18" charset="0"/>
              <a:ea typeface="宋体" panose="02010600030101010101" pitchFamily="2" charset="-122"/>
            </a:endParaRPr>
          </a:p>
          <a:p>
            <a:r>
              <a:rPr lang="en-US" altLang="zh-CN" sz="2800" dirty="0">
                <a:solidFill>
                  <a:schemeClr val="tx1"/>
                </a:solidFill>
                <a:latin typeface="Times New Roman" panose="02020603050405020304" pitchFamily="18" charset="0"/>
                <a:ea typeface="宋体" panose="02010600030101010101" pitchFamily="2" charset="-122"/>
              </a:rPr>
              <a:t>Express your reason(s) or excuse(s) for declining the invitation.</a:t>
            </a:r>
            <a:endParaRPr lang="en-US" altLang="zh-CN" sz="2800" dirty="0">
              <a:solidFill>
                <a:schemeClr val="tx1"/>
              </a:solidFill>
              <a:latin typeface="Times New Roman" panose="02020603050405020304" pitchFamily="18" charset="0"/>
              <a:ea typeface="宋体" panose="02010600030101010101" pitchFamily="2" charset="-122"/>
            </a:endParaRPr>
          </a:p>
          <a:p>
            <a:pPr>
              <a:buNone/>
            </a:pPr>
            <a:endParaRPr lang="zh-CN" altLang="en-US" sz="2800" dirty="0">
              <a:solidFill>
                <a:schemeClr val="tx1"/>
              </a:solidFill>
              <a:latin typeface="Times New Roman" panose="02020603050405020304" pitchFamily="18" charset="0"/>
              <a:ea typeface="宋体" panose="02010600030101010101" pitchFamily="2" charset="-122"/>
            </a:endParaRPr>
          </a:p>
        </p:txBody>
      </p:sp>
      <p:sp>
        <p:nvSpPr>
          <p:cNvPr id="63492" name="页脚占位符 3"/>
          <p:cNvSpPr txBox="1">
            <a:spLocks noGrp="1"/>
          </p:cNvSpPr>
          <p:nvPr/>
        </p:nvSpPr>
        <p:spPr bwMode="auto">
          <a:xfrm>
            <a:off x="5930900" y="6210300"/>
            <a:ext cx="3213100"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pic>
        <p:nvPicPr>
          <p:cNvPr id="32773" name="Picture 6" descr="2">
            <a:hlinkClick r:id="rId1" action="ppaction://hlinksldjump"/>
          </p:cNvPr>
          <p:cNvPicPr>
            <a:picLocks noChangeAspect="1"/>
          </p:cNvPicPr>
          <p:nvPr/>
        </p:nvPicPr>
        <p:blipFill>
          <a:blip r:embed="rId2"/>
          <a:stretch>
            <a:fillRect/>
          </a:stretch>
        </p:blipFill>
        <p:spPr>
          <a:xfrm>
            <a:off x="7848600" y="3136900"/>
            <a:ext cx="887413"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3491">
                                            <p:txEl>
                                              <p:charRg st="28" end="67"/>
                                            </p:txEl>
                                          </p:spTgt>
                                        </p:tgtEl>
                                        <p:attrNameLst>
                                          <p:attrName>style.visibility</p:attrName>
                                        </p:attrNameLst>
                                      </p:cBhvr>
                                      <p:to>
                                        <p:strVal val="visible"/>
                                      </p:to>
                                    </p:set>
                                    <p:anim calcmode="lin" valueType="num">
                                      <p:cBhvr additive="base">
                                        <p:cTn id="12" dur="500" fill="hold"/>
                                        <p:tgtEl>
                                          <p:spTgt spid="63491">
                                            <p:txEl>
                                              <p:charRg st="28" end="67"/>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3491">
                                            <p:txEl>
                                              <p:charRg st="28" end="67"/>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3491">
                                            <p:txEl>
                                              <p:charRg st="67" end="118"/>
                                            </p:txEl>
                                          </p:spTgt>
                                        </p:tgtEl>
                                        <p:attrNameLst>
                                          <p:attrName>style.visibility</p:attrName>
                                        </p:attrNameLst>
                                      </p:cBhvr>
                                      <p:to>
                                        <p:strVal val="visible"/>
                                      </p:to>
                                    </p:set>
                                    <p:anim calcmode="lin" valueType="num">
                                      <p:cBhvr additive="base">
                                        <p:cTn id="18" dur="500" fill="hold"/>
                                        <p:tgtEl>
                                          <p:spTgt spid="63491">
                                            <p:txEl>
                                              <p:charRg st="67" end="118"/>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3491">
                                            <p:txEl>
                                              <p:charRg st="67" end="118"/>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3491">
                                            <p:txEl>
                                              <p:charRg st="118" end="159"/>
                                            </p:txEl>
                                          </p:spTgt>
                                        </p:tgtEl>
                                        <p:attrNameLst>
                                          <p:attrName>style.visibility</p:attrName>
                                        </p:attrNameLst>
                                      </p:cBhvr>
                                      <p:to>
                                        <p:strVal val="visible"/>
                                      </p:to>
                                    </p:set>
                                    <p:anim calcmode="lin" valueType="num">
                                      <p:cBhvr additive="base">
                                        <p:cTn id="24" dur="500" fill="hold"/>
                                        <p:tgtEl>
                                          <p:spTgt spid="63491">
                                            <p:txEl>
                                              <p:charRg st="118" end="159"/>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63491">
                                            <p:txEl>
                                              <p:charRg st="118" end="159"/>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63491">
                                            <p:txEl>
                                              <p:charRg st="189" end="228"/>
                                            </p:txEl>
                                          </p:spTgt>
                                        </p:tgtEl>
                                        <p:attrNameLst>
                                          <p:attrName>style.visibility</p:attrName>
                                        </p:attrNameLst>
                                      </p:cBhvr>
                                      <p:to>
                                        <p:strVal val="visible"/>
                                      </p:to>
                                    </p:set>
                                    <p:anim calcmode="lin" valueType="num">
                                      <p:cBhvr additive="base">
                                        <p:cTn id="30" dur="500" fill="hold"/>
                                        <p:tgtEl>
                                          <p:spTgt spid="63491">
                                            <p:txEl>
                                              <p:charRg st="189" end="228"/>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3491">
                                            <p:txEl>
                                              <p:charRg st="189" end="228"/>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63491">
                                            <p:txEl>
                                              <p:charRg st="228" end="282"/>
                                            </p:txEl>
                                          </p:spTgt>
                                        </p:tgtEl>
                                        <p:attrNameLst>
                                          <p:attrName>style.visibility</p:attrName>
                                        </p:attrNameLst>
                                      </p:cBhvr>
                                      <p:to>
                                        <p:strVal val="visible"/>
                                      </p:to>
                                    </p:set>
                                    <p:anim calcmode="lin" valueType="num">
                                      <p:cBhvr additive="base">
                                        <p:cTn id="36" dur="500" fill="hold"/>
                                        <p:tgtEl>
                                          <p:spTgt spid="63491">
                                            <p:txEl>
                                              <p:charRg st="228" end="28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63491">
                                            <p:txEl>
                                              <p:charRg st="228" end="282"/>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63491">
                                            <p:txEl>
                                              <p:charRg st="282" end="348"/>
                                            </p:txEl>
                                          </p:spTgt>
                                        </p:tgtEl>
                                        <p:attrNameLst>
                                          <p:attrName>style.visibility</p:attrName>
                                        </p:attrNameLst>
                                      </p:cBhvr>
                                      <p:to>
                                        <p:strVal val="visible"/>
                                      </p:to>
                                    </p:set>
                                    <p:anim calcmode="lin" valueType="num">
                                      <p:cBhvr additive="base">
                                        <p:cTn id="42" dur="500" fill="hold"/>
                                        <p:tgtEl>
                                          <p:spTgt spid="63491">
                                            <p:txEl>
                                              <p:charRg st="282" end="348"/>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63491">
                                            <p:txEl>
                                              <p:charRg st="282" end="34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Practical English for Exhibition and Trade Fair</a:t>
            </a:r>
            <a:endPar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0" smtClean="0">
              <a:ln>
                <a:noFill/>
              </a:ln>
              <a:solidFill>
                <a:schemeClr val="tx2"/>
              </a:solidFill>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2000" b="0" i="0" u="none" strike="noStrike" kern="1200" cap="none" spc="0" normalizeH="0" baseline="0" noProof="0" smtClean="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5123" name="Rectangle 2"/>
          <p:cNvSpPr>
            <a:spLocks noGrp="1"/>
          </p:cNvSpPr>
          <p:nvPr>
            <p:ph type="title"/>
          </p:nvPr>
        </p:nvSpPr>
        <p:spPr>
          <a:xfrm>
            <a:off x="1652588" y="65088"/>
            <a:ext cx="6911975" cy="812800"/>
          </a:xfrm>
          <a:solidFill>
            <a:srgbClr val="FF99CC">
              <a:alpha val="100000"/>
            </a:srgbClr>
          </a:solidFill>
        </p:spPr>
        <p:txBody>
          <a:bodyPr vert="horz" wrap="square" lIns="91440" tIns="45720" rIns="91440" bIns="45720" anchor="ctr"/>
          <a:p>
            <a:pPr algn="ctr" eaLnBrk="1" hangingPunct="1"/>
            <a:r>
              <a:rPr lang="en-US" altLang="zh-CN" dirty="0">
                <a:ea typeface="宋体" panose="02010600030101010101" pitchFamily="2" charset="-122"/>
              </a:rPr>
              <a:t>Learning Objectives</a:t>
            </a:r>
            <a:endParaRPr lang="zh-CN" altLang="en-US" dirty="0">
              <a:ea typeface="宋体" panose="02010600030101010101" pitchFamily="2" charset="-122"/>
            </a:endParaRPr>
          </a:p>
        </p:txBody>
      </p:sp>
      <p:sp>
        <p:nvSpPr>
          <p:cNvPr id="5124" name="Rectangle 3"/>
          <p:cNvSpPr>
            <a:spLocks noGrp="1"/>
          </p:cNvSpPr>
          <p:nvPr>
            <p:ph idx="1"/>
          </p:nvPr>
        </p:nvSpPr>
        <p:spPr>
          <a:xfrm>
            <a:off x="1049338" y="1984375"/>
            <a:ext cx="7683500" cy="3168650"/>
          </a:xfrm>
          <a:solidFill>
            <a:srgbClr val="FFCCFF">
              <a:alpha val="100000"/>
            </a:srgbClr>
          </a:solidFill>
        </p:spPr>
        <p:txBody>
          <a:bodyPr vert="horz" wrap="square" lIns="91440" tIns="45720" rIns="91440" bIns="45720" anchor="t"/>
          <a:p>
            <a:pPr>
              <a:buNone/>
            </a:pPr>
            <a:r>
              <a:rPr lang="en-US" altLang="zh-CN" sz="2800" dirty="0">
                <a:solidFill>
                  <a:schemeClr val="tx2"/>
                </a:solidFill>
                <a:ea typeface="宋体" panose="02010600030101010101" pitchFamily="2" charset="-122"/>
              </a:rPr>
              <a:t>After learning this unit, you will be able to</a:t>
            </a:r>
            <a:endParaRPr lang="en-US" altLang="zh-CN" sz="2800" dirty="0">
              <a:solidFill>
                <a:schemeClr val="tx2"/>
              </a:solidFill>
              <a:ea typeface="宋体" panose="02010600030101010101" pitchFamily="2" charset="-122"/>
            </a:endParaRPr>
          </a:p>
          <a:p>
            <a:pPr>
              <a:buNone/>
            </a:pPr>
            <a:endParaRPr lang="en-US" altLang="zh-CN" sz="2800" dirty="0">
              <a:ea typeface="宋体" panose="02010600030101010101" pitchFamily="2" charset="-122"/>
            </a:endParaRPr>
          </a:p>
          <a:p>
            <a:pPr>
              <a:buFont typeface="Wingdings" panose="05000000000000000000" pitchFamily="2" charset="2"/>
              <a:buChar char="l"/>
            </a:pPr>
            <a:r>
              <a:rPr lang="en-US" altLang="zh-CN" sz="2800" dirty="0">
                <a:solidFill>
                  <a:schemeClr val="tx2"/>
                </a:solidFill>
                <a:ea typeface="宋体" panose="02010600030101010101" pitchFamily="2" charset="-122"/>
              </a:rPr>
              <a:t>introduce and promote an exhibition</a:t>
            </a:r>
            <a:endParaRPr lang="en-US" altLang="zh-CN" sz="2800" dirty="0">
              <a:solidFill>
                <a:schemeClr val="tx2"/>
              </a:solidFill>
              <a:ea typeface="宋体" panose="02010600030101010101" pitchFamily="2" charset="-122"/>
            </a:endParaRPr>
          </a:p>
          <a:p>
            <a:pPr>
              <a:buFont typeface="Wingdings" panose="05000000000000000000" pitchFamily="2" charset="2"/>
              <a:buChar char="l"/>
            </a:pPr>
            <a:r>
              <a:rPr lang="en-US" altLang="zh-CN" sz="2800" dirty="0">
                <a:solidFill>
                  <a:schemeClr val="tx2"/>
                </a:solidFill>
                <a:ea typeface="宋体" panose="02010600030101010101" pitchFamily="2" charset="-122"/>
              </a:rPr>
              <a:t>make invitation to an exhibition</a:t>
            </a:r>
            <a:endParaRPr lang="en-US" altLang="zh-CN" sz="2800" dirty="0">
              <a:solidFill>
                <a:schemeClr val="tx2"/>
              </a:solidFill>
              <a:ea typeface="宋体" panose="02010600030101010101" pitchFamily="2" charset="-122"/>
            </a:endParaRPr>
          </a:p>
          <a:p>
            <a:pPr>
              <a:buFont typeface="Wingdings" panose="05000000000000000000" pitchFamily="2" charset="2"/>
              <a:buChar char="l"/>
            </a:pPr>
            <a:r>
              <a:rPr lang="en-US" altLang="zh-CN" sz="2800" dirty="0">
                <a:solidFill>
                  <a:schemeClr val="tx2"/>
                </a:solidFill>
                <a:ea typeface="宋体" panose="02010600030101010101" pitchFamily="2" charset="-122"/>
              </a:rPr>
              <a:t>enquire about an exhibition</a:t>
            </a:r>
            <a:endParaRPr lang="en-US" altLang="zh-CN" sz="2800" dirty="0">
              <a:solidFill>
                <a:schemeClr val="tx2"/>
              </a:solidFill>
              <a:ea typeface="宋体" panose="02010600030101010101" pitchFamily="2" charset="-122"/>
            </a:endParaRPr>
          </a:p>
          <a:p>
            <a:pPr>
              <a:buFont typeface="Wingdings" panose="05000000000000000000" pitchFamily="2" charset="2"/>
              <a:buChar char="l"/>
            </a:pPr>
            <a:r>
              <a:rPr lang="en-US" altLang="zh-CN" sz="2800" dirty="0">
                <a:solidFill>
                  <a:schemeClr val="tx2"/>
                </a:solidFill>
                <a:ea typeface="宋体" panose="02010600030101010101" pitchFamily="2" charset="-122"/>
              </a:rPr>
              <a:t>choose an exhibition</a:t>
            </a:r>
            <a:endParaRPr lang="zh-CN" altLang="zh-CN" sz="2800" dirty="0">
              <a:solidFill>
                <a:schemeClr val="tx2"/>
              </a:solidFill>
              <a:ea typeface="宋体" panose="02010600030101010101" pitchFamily="2" charset="-122"/>
            </a:endParaRPr>
          </a:p>
        </p:txBody>
      </p:sp>
      <p:pic>
        <p:nvPicPr>
          <p:cNvPr id="5125" name="Picture 6" descr="2">
            <a:hlinkClick r:id="rId1" action="ppaction://hlinksldjump"/>
          </p:cNvPr>
          <p:cNvPicPr>
            <a:picLocks noChangeAspect="1"/>
          </p:cNvPicPr>
          <p:nvPr/>
        </p:nvPicPr>
        <p:blipFill>
          <a:blip r:embed="rId2"/>
          <a:stretch>
            <a:fillRect/>
          </a:stretch>
        </p:blipFill>
        <p:spPr>
          <a:xfrm>
            <a:off x="723900" y="5308600"/>
            <a:ext cx="887413" cy="1219200"/>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7604" name="Group 20"/>
          <p:cNvGraphicFramePr>
            <a:graphicFrameLocks noGrp="1"/>
          </p:cNvGraphicFramePr>
          <p:nvPr/>
        </p:nvGraphicFramePr>
        <p:xfrm>
          <a:off x="0" y="0"/>
          <a:ext cx="9144000" cy="6857365"/>
        </p:xfrm>
        <a:graphic>
          <a:graphicData uri="http://schemas.openxmlformats.org/drawingml/2006/table">
            <a:tbl>
              <a:tblPr/>
              <a:tblGrid>
                <a:gridCol w="9144000"/>
              </a:tblGrid>
              <a:tr h="6857365">
                <a:tc>
                  <a:txBody>
                    <a:bodyPr/>
                    <a:lstStyle/>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rPr>
                        <a:t>  Dear Ms. Green,</a:t>
                      </a:r>
                      <a:endPar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rPr>
                        <a:t>   Thank you very much for your kind invitation to visit your stand at the IBC2011 Exhibition. We are delighted to attend the event to know more about your new technology and products.</a:t>
                      </a:r>
                      <a:endPar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rPr>
                        <a:t>    As this will be the first time that we have visited IBC Exhibition, we would be grateful if you could give further information about the event. Moreover, would you please tell us the travel arrangements and send us the application form?</a:t>
                      </a:r>
                      <a:endPar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rPr>
                        <a:t>    We look forward to seeing you at the exhibition.</a:t>
                      </a:r>
                      <a:endPar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endPar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rPr>
                        <a:t>    Yours sincerely</a:t>
                      </a:r>
                      <a:endPar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rPr>
                        <a:t>    Carlos Solis</a:t>
                      </a:r>
                      <a:endPar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endParaRPr>
                    </a:p>
                    <a:p>
                      <a:pPr marL="0" marR="0" lvl="0" indent="0" algn="just" defTabSz="914400" rtl="0" eaLnBrk="0" fontAlgn="base" latinLnBrk="0" hangingPunct="0">
                        <a:lnSpc>
                          <a:spcPct val="100000"/>
                        </a:lnSpc>
                        <a:spcBef>
                          <a:spcPct val="20000"/>
                        </a:spcBef>
                        <a:spcAft>
                          <a:spcPct val="0"/>
                        </a:spcAft>
                        <a:buClrTx/>
                        <a:buSzPct val="85000"/>
                        <a:buFont typeface="Wingdings" panose="05000000000000000000" pitchFamily="2" charset="2"/>
                        <a:buNone/>
                      </a:pPr>
                      <a:r>
                        <a:rPr kumimoji="0" lang="en-US"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rPr>
                        <a:t>    Purchasing Manager</a:t>
                      </a:r>
                      <a:endParaRPr kumimoji="0" lang="zh-CN" altLang="zh-CN" sz="2400" b="1" i="1" u="none" strike="noStrike" cap="none" normalizeH="0" baseline="0" smtClean="0">
                        <a:ln>
                          <a:noFill/>
                        </a:ln>
                        <a:solidFill>
                          <a:schemeClr val="accent1"/>
                        </a:solidFill>
                        <a:effectLst/>
                        <a:latin typeface="Times New Roman" panose="02020603050405020304" pitchFamily="18" charset="0"/>
                        <a:ea typeface="宋体" panose="02010600030101010101" pitchFamily="2"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r>
            </a:tbl>
          </a:graphicData>
        </a:graphic>
      </p:graphicFrame>
      <p:pic>
        <p:nvPicPr>
          <p:cNvPr id="33800" name="Picture 6" descr="2">
            <a:hlinkClick r:id="rId1" action="ppaction://hlinksldjump"/>
          </p:cNvPr>
          <p:cNvPicPr>
            <a:picLocks noChangeAspect="1"/>
          </p:cNvPicPr>
          <p:nvPr/>
        </p:nvPicPr>
        <p:blipFill>
          <a:blip r:embed="rId2"/>
          <a:stretch>
            <a:fillRect/>
          </a:stretch>
        </p:blipFill>
        <p:spPr>
          <a:xfrm>
            <a:off x="8121015" y="5734685"/>
            <a:ext cx="887413" cy="1219200"/>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a:xfrm>
            <a:off x="569913" y="0"/>
            <a:ext cx="8301037" cy="901700"/>
          </a:xfrm>
        </p:spPr>
        <p:txBody>
          <a:bodyPr vert="horz" wrap="square" lIns="91440" tIns="45720" rIns="91440" bIns="45720" anchor="ctr"/>
          <a:p>
            <a:r>
              <a:rPr lang="en-US" altLang="zh-CN" sz="2800" u="sng" dirty="0">
                <a:latin typeface="Times New Roman" panose="02020603050405020304" pitchFamily="18" charset="0"/>
                <a:ea typeface="宋体" panose="02010600030101010101" pitchFamily="2" charset="-122"/>
              </a:rPr>
              <a:t>Useful Expressions for formal written invitations (1)</a:t>
            </a:r>
            <a:endParaRPr lang="zh-CN" altLang="en-US" sz="2800" u="sng" dirty="0">
              <a:latin typeface="Times New Roman" panose="02020603050405020304" pitchFamily="18" charset="0"/>
              <a:ea typeface="宋体" panose="02010600030101010101" pitchFamily="2" charset="-122"/>
            </a:endParaRPr>
          </a:p>
        </p:txBody>
      </p:sp>
      <p:sp>
        <p:nvSpPr>
          <p:cNvPr id="3" name="内容占位符 2"/>
          <p:cNvSpPr>
            <a:spLocks noGrp="1"/>
          </p:cNvSpPr>
          <p:nvPr>
            <p:ph idx="1"/>
          </p:nvPr>
        </p:nvSpPr>
        <p:spPr>
          <a:xfrm>
            <a:off x="1225550" y="1027113"/>
            <a:ext cx="7639050" cy="1843087"/>
          </a:xfrm>
        </p:spPr>
        <p:txBody>
          <a:bodyPr vert="horz" wrap="square" lIns="91440" tIns="45720" rIns="91440" bIns="45720" anchor="t"/>
          <a:p>
            <a:pPr>
              <a:buFont typeface="Wingdings" panose="05000000000000000000" pitchFamily="2" charset="2"/>
              <a:buChar char="l"/>
            </a:pPr>
            <a:r>
              <a:rPr lang="en-US" altLang="zh-CN" dirty="0">
                <a:ea typeface="宋体" panose="02010600030101010101" pitchFamily="2" charset="-122"/>
              </a:rPr>
              <a:t>Inviting </a:t>
            </a:r>
            <a:endParaRPr lang="en-US" altLang="zh-CN" dirty="0">
              <a:ea typeface="宋体" panose="02010600030101010101" pitchFamily="2" charset="-122"/>
            </a:endParaRPr>
          </a:p>
          <a:p>
            <a:pPr lvl="1">
              <a:buChar char="•"/>
            </a:pPr>
            <a:r>
              <a:rPr lang="en-US" altLang="zh-CN" dirty="0">
                <a:ea typeface="宋体" panose="02010600030101010101" pitchFamily="2" charset="-122"/>
              </a:rPr>
              <a:t>We should be delighted if you could attend...</a:t>
            </a:r>
            <a:endParaRPr lang="en-US" altLang="zh-CN" dirty="0">
              <a:ea typeface="宋体" panose="02010600030101010101" pitchFamily="2" charset="-122"/>
            </a:endParaRPr>
          </a:p>
          <a:p>
            <a:pPr lvl="1">
              <a:buChar char="•"/>
            </a:pPr>
            <a:r>
              <a:rPr lang="en-US" altLang="zh-CN" dirty="0">
                <a:ea typeface="宋体" panose="02010600030101010101" pitchFamily="2" charset="-122"/>
              </a:rPr>
              <a:t>We should be very pleased if you could...</a:t>
            </a:r>
            <a:endParaRPr lang="en-US" altLang="zh-CN" dirty="0">
              <a:ea typeface="宋体" panose="02010600030101010101" pitchFamily="2" charset="-122"/>
            </a:endParaRPr>
          </a:p>
          <a:p>
            <a:pPr lvl="1">
              <a:buChar char="•"/>
            </a:pPr>
            <a:r>
              <a:rPr lang="en-US" altLang="zh-CN" dirty="0">
                <a:ea typeface="宋体" panose="02010600030101010101" pitchFamily="2" charset="-122"/>
              </a:rPr>
              <a:t>You are cordially invited to...</a:t>
            </a:r>
            <a:endParaRPr lang="en-US" altLang="zh-CN" dirty="0">
              <a:ea typeface="宋体" panose="02010600030101010101" pitchFamily="2" charset="-122"/>
            </a:endParaRPr>
          </a:p>
          <a:p>
            <a:pPr lvl="1">
              <a:buChar char="•"/>
            </a:pPr>
            <a:r>
              <a:rPr lang="en-US" altLang="zh-CN" dirty="0">
                <a:ea typeface="宋体" panose="02010600030101010101" pitchFamily="2" charset="-122"/>
              </a:rPr>
              <a:t>...has/have the pleasure in inviting...to...</a:t>
            </a:r>
            <a:endParaRPr lang="en-US" altLang="zh-CN" dirty="0">
              <a:ea typeface="宋体" panose="02010600030101010101" pitchFamily="2" charset="-122"/>
            </a:endParaRPr>
          </a:p>
          <a:p>
            <a:pPr>
              <a:buFont typeface="Wingdings" panose="05000000000000000000" pitchFamily="2" charset="2"/>
              <a:buChar char="l"/>
            </a:pPr>
            <a:r>
              <a:rPr lang="en-US" altLang="zh-CN" dirty="0">
                <a:ea typeface="宋体" panose="02010600030101010101" pitchFamily="2" charset="-122"/>
              </a:rPr>
              <a:t>Asking for replying</a:t>
            </a:r>
            <a:endParaRPr lang="en-US" altLang="zh-CN" dirty="0">
              <a:ea typeface="宋体" panose="02010600030101010101" pitchFamily="2" charset="-122"/>
            </a:endParaRPr>
          </a:p>
          <a:p>
            <a:pPr lvl="1"/>
            <a:r>
              <a:rPr lang="en-US" altLang="zh-CN" dirty="0">
                <a:ea typeface="宋体" panose="02010600030101010101" pitchFamily="2" charset="-122"/>
              </a:rPr>
              <a:t>Please confirm your participation at your earliest convenience.</a:t>
            </a:r>
            <a:endParaRPr lang="en-US" altLang="zh-CN" dirty="0">
              <a:ea typeface="宋体" panose="02010600030101010101" pitchFamily="2" charset="-122"/>
            </a:endParaRPr>
          </a:p>
          <a:p>
            <a:pPr lvl="1"/>
            <a:r>
              <a:rPr lang="en-US" altLang="zh-CN" dirty="0">
                <a:ea typeface="宋体" panose="02010600030101010101" pitchFamily="2" charset="-122"/>
              </a:rPr>
              <a:t>Please let me know as soon as possible if you can come.</a:t>
            </a:r>
            <a:endParaRPr lang="zh-CN" altLang="zh-CN" dirty="0">
              <a:ea typeface="宋体" panose="02010600030101010101" pitchFamily="2" charset="-122"/>
            </a:endParaRPr>
          </a:p>
        </p:txBody>
      </p:sp>
      <p:sp>
        <p:nvSpPr>
          <p:cNvPr id="16388" name="页脚占位符 3"/>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Practical English for Exhibition and Trade Fair</a:t>
            </a:r>
            <a:endPar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pic>
        <p:nvPicPr>
          <p:cNvPr id="34821" name="Picture 39" descr="2">
            <a:hlinkClick r:id="rId1" action="ppaction://hlinksldjump"/>
          </p:cNvPr>
          <p:cNvPicPr>
            <a:picLocks noChangeAspect="1"/>
          </p:cNvPicPr>
          <p:nvPr/>
        </p:nvPicPr>
        <p:blipFill>
          <a:blip r:embed="rId2"/>
          <a:stretch>
            <a:fillRect/>
          </a:stretch>
        </p:blipFill>
        <p:spPr>
          <a:xfrm>
            <a:off x="514350" y="5638800"/>
            <a:ext cx="887413"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charRg st="0" end="10"/>
                                            </p:txEl>
                                          </p:spTgt>
                                        </p:tgtEl>
                                        <p:attrNameLst>
                                          <p:attrName>style.visibility</p:attrName>
                                        </p:attrNameLst>
                                      </p:cBhvr>
                                      <p:to>
                                        <p:strVal val="visible"/>
                                      </p:to>
                                    </p:set>
                                    <p:animEffect transition="in" filter="diamond(in)">
                                      <p:cBhvr>
                                        <p:cTn id="7" dur="2000"/>
                                        <p:tgtEl>
                                          <p:spTgt spid="3">
                                            <p:txEl>
                                              <p:charRg st="0" end="10"/>
                                            </p:txEl>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
                                            <p:txEl>
                                              <p:charRg st="10" end="56"/>
                                            </p:txEl>
                                          </p:spTgt>
                                        </p:tgtEl>
                                        <p:attrNameLst>
                                          <p:attrName>style.visibility</p:attrName>
                                        </p:attrNameLst>
                                      </p:cBhvr>
                                      <p:to>
                                        <p:strVal val="visible"/>
                                      </p:to>
                                    </p:set>
                                    <p:animEffect transition="in" filter="diamond(in)">
                                      <p:cBhvr>
                                        <p:cTn id="10" dur="2000"/>
                                        <p:tgtEl>
                                          <p:spTgt spid="3">
                                            <p:txEl>
                                              <p:charRg st="10" end="56"/>
                                            </p:txEl>
                                          </p:spTgt>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3">
                                            <p:txEl>
                                              <p:charRg st="56" end="98"/>
                                            </p:txEl>
                                          </p:spTgt>
                                        </p:tgtEl>
                                        <p:attrNameLst>
                                          <p:attrName>style.visibility</p:attrName>
                                        </p:attrNameLst>
                                      </p:cBhvr>
                                      <p:to>
                                        <p:strVal val="visible"/>
                                      </p:to>
                                    </p:set>
                                    <p:animEffect transition="in" filter="diamond(in)">
                                      <p:cBhvr>
                                        <p:cTn id="13" dur="2000"/>
                                        <p:tgtEl>
                                          <p:spTgt spid="3">
                                            <p:txEl>
                                              <p:charRg st="56" end="98"/>
                                            </p:txEl>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3">
                                            <p:txEl>
                                              <p:charRg st="98" end="130"/>
                                            </p:txEl>
                                          </p:spTgt>
                                        </p:tgtEl>
                                        <p:attrNameLst>
                                          <p:attrName>style.visibility</p:attrName>
                                        </p:attrNameLst>
                                      </p:cBhvr>
                                      <p:to>
                                        <p:strVal val="visible"/>
                                      </p:to>
                                    </p:set>
                                    <p:animEffect transition="in" filter="diamond(in)">
                                      <p:cBhvr>
                                        <p:cTn id="16" dur="2000"/>
                                        <p:tgtEl>
                                          <p:spTgt spid="3">
                                            <p:txEl>
                                              <p:charRg st="98" end="130"/>
                                            </p:txEl>
                                          </p:spTgt>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3">
                                            <p:txEl>
                                              <p:charRg st="130" end="175"/>
                                            </p:txEl>
                                          </p:spTgt>
                                        </p:tgtEl>
                                        <p:attrNameLst>
                                          <p:attrName>style.visibility</p:attrName>
                                        </p:attrNameLst>
                                      </p:cBhvr>
                                      <p:to>
                                        <p:strVal val="visible"/>
                                      </p:to>
                                    </p:set>
                                    <p:animEffect transition="in" filter="diamond(in)">
                                      <p:cBhvr>
                                        <p:cTn id="19" dur="2000"/>
                                        <p:tgtEl>
                                          <p:spTgt spid="3">
                                            <p:txEl>
                                              <p:charRg st="130" end="17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3">
                                            <p:txEl>
                                              <p:charRg st="175" end="195"/>
                                            </p:txEl>
                                          </p:spTgt>
                                        </p:tgtEl>
                                        <p:attrNameLst>
                                          <p:attrName>style.visibility</p:attrName>
                                        </p:attrNameLst>
                                      </p:cBhvr>
                                      <p:to>
                                        <p:strVal val="visible"/>
                                      </p:to>
                                    </p:set>
                                    <p:animEffect transition="in" filter="diamond(in)">
                                      <p:cBhvr>
                                        <p:cTn id="24" dur="2000"/>
                                        <p:tgtEl>
                                          <p:spTgt spid="3">
                                            <p:txEl>
                                              <p:charRg st="175" end="195"/>
                                            </p:txEl>
                                          </p:spTgt>
                                        </p:tgtEl>
                                      </p:cBhvr>
                                    </p:animEffect>
                                  </p:childTnLst>
                                </p:cTn>
                              </p:par>
                              <p:par>
                                <p:cTn id="25" presetID="8" presetClass="entr" presetSubtype="16" fill="hold" grpId="0" nodeType="withEffect">
                                  <p:stCondLst>
                                    <p:cond delay="0"/>
                                  </p:stCondLst>
                                  <p:childTnLst>
                                    <p:set>
                                      <p:cBhvr>
                                        <p:cTn id="26" dur="1" fill="hold">
                                          <p:stCondLst>
                                            <p:cond delay="0"/>
                                          </p:stCondLst>
                                        </p:cTn>
                                        <p:tgtEl>
                                          <p:spTgt spid="3">
                                            <p:txEl>
                                              <p:charRg st="195" end="259"/>
                                            </p:txEl>
                                          </p:spTgt>
                                        </p:tgtEl>
                                        <p:attrNameLst>
                                          <p:attrName>style.visibility</p:attrName>
                                        </p:attrNameLst>
                                      </p:cBhvr>
                                      <p:to>
                                        <p:strVal val="visible"/>
                                      </p:to>
                                    </p:set>
                                    <p:animEffect transition="in" filter="diamond(in)">
                                      <p:cBhvr>
                                        <p:cTn id="27" dur="2000"/>
                                        <p:tgtEl>
                                          <p:spTgt spid="3">
                                            <p:txEl>
                                              <p:charRg st="195" end="259"/>
                                            </p:txEl>
                                          </p:spTgt>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3">
                                            <p:txEl>
                                              <p:charRg st="259" end="315"/>
                                            </p:txEl>
                                          </p:spTgt>
                                        </p:tgtEl>
                                        <p:attrNameLst>
                                          <p:attrName>style.visibility</p:attrName>
                                        </p:attrNameLst>
                                      </p:cBhvr>
                                      <p:to>
                                        <p:strVal val="visible"/>
                                      </p:to>
                                    </p:set>
                                    <p:animEffect transition="in" filter="diamond(in)">
                                      <p:cBhvr>
                                        <p:cTn id="30" dur="2000"/>
                                        <p:tgtEl>
                                          <p:spTgt spid="3">
                                            <p:txEl>
                                              <p:charRg st="259" end="3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idx="4294967295"/>
          </p:nvPr>
        </p:nvSpPr>
        <p:spPr>
          <a:xfrm>
            <a:off x="1013778" y="241935"/>
            <a:ext cx="8320087" cy="901700"/>
          </a:xfrm>
        </p:spPr>
        <p:txBody>
          <a:bodyPr vert="horz" wrap="square" lIns="91440" tIns="45720" rIns="91440" bIns="45720" anchor="ctr"/>
          <a:p>
            <a:r>
              <a:rPr lang="en-US" altLang="zh-CN" sz="2800" u="sng" dirty="0">
                <a:latin typeface="Times New Roman" panose="02020603050405020304" pitchFamily="18" charset="0"/>
                <a:ea typeface="宋体" panose="02010600030101010101" pitchFamily="2" charset="-122"/>
              </a:rPr>
              <a:t>Useful Expressions for formal written invitations (2)</a:t>
            </a:r>
            <a:endParaRPr lang="zh-CN" altLang="en-US" sz="2800" u="sng" dirty="0">
              <a:latin typeface="Times New Roman" panose="02020603050405020304" pitchFamily="18" charset="0"/>
              <a:ea typeface="宋体" panose="02010600030101010101" pitchFamily="2" charset="-122"/>
            </a:endParaRPr>
          </a:p>
        </p:txBody>
      </p:sp>
      <p:sp>
        <p:nvSpPr>
          <p:cNvPr id="3" name="内容占位符 2"/>
          <p:cNvSpPr>
            <a:spLocks noGrp="1"/>
          </p:cNvSpPr>
          <p:nvPr>
            <p:ph idx="1"/>
          </p:nvPr>
        </p:nvSpPr>
        <p:spPr>
          <a:xfrm>
            <a:off x="1225550" y="1027113"/>
            <a:ext cx="7658100" cy="1766887"/>
          </a:xfrm>
        </p:spPr>
        <p:txBody>
          <a:bodyPr vert="horz" wrap="square" lIns="91440" tIns="45720" rIns="91440" bIns="45720" anchor="t"/>
          <a:p>
            <a:pPr>
              <a:buFont typeface="Wingdings" panose="05000000000000000000" pitchFamily="2" charset="2"/>
              <a:buChar char="l"/>
            </a:pPr>
            <a:r>
              <a:rPr lang="en-US" altLang="zh-CN" dirty="0">
                <a:ea typeface="宋体" panose="02010600030101010101" pitchFamily="2" charset="-122"/>
              </a:rPr>
              <a:t>Thanking</a:t>
            </a:r>
            <a:endParaRPr lang="en-US" altLang="zh-CN" dirty="0">
              <a:ea typeface="宋体" panose="02010600030101010101" pitchFamily="2" charset="-122"/>
            </a:endParaRPr>
          </a:p>
          <a:p>
            <a:pPr>
              <a:buFontTx/>
              <a:buChar char="•"/>
            </a:pPr>
            <a:r>
              <a:rPr lang="en-US" altLang="zh-CN" sz="2800" dirty="0">
                <a:solidFill>
                  <a:schemeClr val="tx2"/>
                </a:solidFill>
                <a:ea typeface="宋体" panose="02010600030101010101" pitchFamily="2" charset="-122"/>
              </a:rPr>
              <a:t>Thank you (very much) for your (kind) invitation to...</a:t>
            </a:r>
            <a:endParaRPr lang="en-US" altLang="zh-CN" sz="2800" dirty="0">
              <a:solidFill>
                <a:schemeClr val="tx2"/>
              </a:solidFill>
              <a:ea typeface="宋体" panose="02010600030101010101" pitchFamily="2" charset="-122"/>
            </a:endParaRPr>
          </a:p>
          <a:p>
            <a:pPr>
              <a:buFontTx/>
              <a:buChar char="•"/>
            </a:pPr>
            <a:r>
              <a:rPr lang="en-US" altLang="zh-CN" sz="2800" dirty="0">
                <a:solidFill>
                  <a:schemeClr val="tx2"/>
                </a:solidFill>
                <a:ea typeface="宋体" panose="02010600030101010101" pitchFamily="2" charset="-122"/>
              </a:rPr>
              <a:t>I was delighted to receive your invitation to...</a:t>
            </a:r>
            <a:endParaRPr lang="en-US" altLang="zh-CN" sz="2800" dirty="0">
              <a:solidFill>
                <a:schemeClr val="tx2"/>
              </a:solidFill>
              <a:ea typeface="宋体" panose="02010600030101010101" pitchFamily="2" charset="-122"/>
            </a:endParaRPr>
          </a:p>
          <a:p>
            <a:pPr>
              <a:buFont typeface="Wingdings" panose="05000000000000000000" pitchFamily="2" charset="2"/>
              <a:buChar char="l"/>
            </a:pPr>
            <a:r>
              <a:rPr lang="en-US" altLang="zh-CN" sz="2800" dirty="0">
                <a:ea typeface="宋体" panose="02010600030101010101" pitchFamily="2" charset="-122"/>
              </a:rPr>
              <a:t>Accepting</a:t>
            </a:r>
            <a:endParaRPr lang="en-US" altLang="zh-CN" sz="2800" dirty="0">
              <a:ea typeface="宋体" panose="02010600030101010101" pitchFamily="2" charset="-122"/>
            </a:endParaRPr>
          </a:p>
          <a:p>
            <a:pPr>
              <a:buFontTx/>
              <a:buChar char="•"/>
            </a:pPr>
            <a:r>
              <a:rPr lang="en-US" altLang="zh-CN" sz="2800" dirty="0">
                <a:solidFill>
                  <a:schemeClr val="tx2"/>
                </a:solidFill>
                <a:ea typeface="宋体" panose="02010600030101010101" pitchFamily="2" charset="-122"/>
              </a:rPr>
              <a:t>We would be very pleased to...</a:t>
            </a:r>
            <a:endParaRPr lang="en-US" altLang="zh-CN" sz="2800" dirty="0">
              <a:solidFill>
                <a:schemeClr val="tx2"/>
              </a:solidFill>
              <a:ea typeface="宋体" panose="02010600030101010101" pitchFamily="2" charset="-122"/>
            </a:endParaRPr>
          </a:p>
          <a:p>
            <a:pPr>
              <a:buFontTx/>
              <a:buChar char="•"/>
            </a:pPr>
            <a:r>
              <a:rPr lang="en-US" altLang="zh-CN" sz="2800" dirty="0">
                <a:solidFill>
                  <a:schemeClr val="tx2"/>
                </a:solidFill>
                <a:ea typeface="宋体" panose="02010600030101010101" pitchFamily="2" charset="-122"/>
              </a:rPr>
              <a:t>We should be delighted to...</a:t>
            </a:r>
            <a:endParaRPr lang="en-US" altLang="zh-CN" sz="2800" dirty="0">
              <a:solidFill>
                <a:schemeClr val="tx2"/>
              </a:solidFill>
              <a:ea typeface="宋体" panose="02010600030101010101" pitchFamily="2" charset="-122"/>
            </a:endParaRPr>
          </a:p>
          <a:p>
            <a:pPr>
              <a:buFont typeface="Wingdings" panose="05000000000000000000" pitchFamily="2" charset="2"/>
              <a:buChar char="l"/>
            </a:pPr>
            <a:r>
              <a:rPr lang="en-US" altLang="zh-CN" dirty="0">
                <a:ea typeface="宋体" panose="02010600030101010101" pitchFamily="2" charset="-122"/>
              </a:rPr>
              <a:t>Declining</a:t>
            </a:r>
            <a:endParaRPr lang="en-US" altLang="zh-CN" dirty="0">
              <a:ea typeface="宋体" panose="02010600030101010101" pitchFamily="2" charset="-122"/>
            </a:endParaRPr>
          </a:p>
          <a:p>
            <a:pPr>
              <a:buFontTx/>
              <a:buChar char="•"/>
            </a:pPr>
            <a:r>
              <a:rPr lang="en-US" altLang="zh-CN" dirty="0">
                <a:solidFill>
                  <a:schemeClr val="tx2"/>
                </a:solidFill>
                <a:ea typeface="宋体" panose="02010600030101010101" pitchFamily="2" charset="-122"/>
              </a:rPr>
              <a:t>Unfortunately, due to... we are unable to...</a:t>
            </a:r>
            <a:endParaRPr lang="zh-CN" altLang="zh-CN" dirty="0">
              <a:solidFill>
                <a:schemeClr val="tx2"/>
              </a:solidFill>
              <a:ea typeface="宋体" panose="02010600030101010101" pitchFamily="2" charset="-122"/>
            </a:endParaRPr>
          </a:p>
        </p:txBody>
      </p:sp>
      <p:sp>
        <p:nvSpPr>
          <p:cNvPr id="64516" name="页脚占位符 3"/>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pic>
        <p:nvPicPr>
          <p:cNvPr id="35845" name="Picture 39" descr="2">
            <a:hlinkClick r:id="rId1" action="ppaction://hlinksldjump"/>
          </p:cNvPr>
          <p:cNvPicPr>
            <a:picLocks noChangeAspect="1"/>
          </p:cNvPicPr>
          <p:nvPr/>
        </p:nvPicPr>
        <p:blipFill>
          <a:blip r:embed="rId2"/>
          <a:stretch>
            <a:fillRect/>
          </a:stretch>
        </p:blipFill>
        <p:spPr>
          <a:xfrm>
            <a:off x="723900" y="5308600"/>
            <a:ext cx="887413"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barn(inVertical)">
                                      <p:cBhvr>
                                        <p:cTn id="7" dur="1000"/>
                                        <p:tgtEl>
                                          <p:spTgt spid="3584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charRg st="0" end="9"/>
                                            </p:txEl>
                                          </p:spTgt>
                                        </p:tgtEl>
                                        <p:attrNameLst>
                                          <p:attrName>style.visibility</p:attrName>
                                        </p:attrNameLst>
                                      </p:cBhvr>
                                      <p:to>
                                        <p:strVal val="visible"/>
                                      </p:to>
                                    </p:set>
                                    <p:animEffect transition="in" filter="diamond(in)">
                                      <p:cBhvr>
                                        <p:cTn id="12" dur="2000"/>
                                        <p:tgtEl>
                                          <p:spTgt spid="3">
                                            <p:txEl>
                                              <p:charRg st="0" end="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charRg st="9" end="64"/>
                                            </p:txEl>
                                          </p:spTgt>
                                        </p:tgtEl>
                                        <p:attrNameLst>
                                          <p:attrName>style.visibility</p:attrName>
                                        </p:attrNameLst>
                                      </p:cBhvr>
                                      <p:to>
                                        <p:strVal val="visible"/>
                                      </p:to>
                                    </p:set>
                                    <p:animEffect transition="in" filter="diamond(in)">
                                      <p:cBhvr>
                                        <p:cTn id="17" dur="2000"/>
                                        <p:tgtEl>
                                          <p:spTgt spid="3">
                                            <p:txEl>
                                              <p:charRg st="9" end="6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charRg st="64" end="113"/>
                                            </p:txEl>
                                          </p:spTgt>
                                        </p:tgtEl>
                                        <p:attrNameLst>
                                          <p:attrName>style.visibility</p:attrName>
                                        </p:attrNameLst>
                                      </p:cBhvr>
                                      <p:to>
                                        <p:strVal val="visible"/>
                                      </p:to>
                                    </p:set>
                                    <p:animEffect transition="in" filter="diamond(in)">
                                      <p:cBhvr>
                                        <p:cTn id="22" dur="2000"/>
                                        <p:tgtEl>
                                          <p:spTgt spid="3">
                                            <p:txEl>
                                              <p:charRg st="64" end="11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charRg st="113" end="123"/>
                                            </p:txEl>
                                          </p:spTgt>
                                        </p:tgtEl>
                                        <p:attrNameLst>
                                          <p:attrName>style.visibility</p:attrName>
                                        </p:attrNameLst>
                                      </p:cBhvr>
                                      <p:to>
                                        <p:strVal val="visible"/>
                                      </p:to>
                                    </p:set>
                                    <p:animEffect transition="in" filter="diamond(in)">
                                      <p:cBhvr>
                                        <p:cTn id="27" dur="2000"/>
                                        <p:tgtEl>
                                          <p:spTgt spid="3">
                                            <p:txEl>
                                              <p:charRg st="113" end="12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charRg st="123" end="154"/>
                                            </p:txEl>
                                          </p:spTgt>
                                        </p:tgtEl>
                                        <p:attrNameLst>
                                          <p:attrName>style.visibility</p:attrName>
                                        </p:attrNameLst>
                                      </p:cBhvr>
                                      <p:to>
                                        <p:strVal val="visible"/>
                                      </p:to>
                                    </p:set>
                                    <p:animEffect transition="in" filter="diamond(in)">
                                      <p:cBhvr>
                                        <p:cTn id="32" dur="2000"/>
                                        <p:tgtEl>
                                          <p:spTgt spid="3">
                                            <p:txEl>
                                              <p:charRg st="123" end="15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xEl>
                                              <p:charRg st="154" end="183"/>
                                            </p:txEl>
                                          </p:spTgt>
                                        </p:tgtEl>
                                        <p:attrNameLst>
                                          <p:attrName>style.visibility</p:attrName>
                                        </p:attrNameLst>
                                      </p:cBhvr>
                                      <p:to>
                                        <p:strVal val="visible"/>
                                      </p:to>
                                    </p:set>
                                    <p:animEffect transition="in" filter="diamond(in)">
                                      <p:cBhvr>
                                        <p:cTn id="37" dur="2000"/>
                                        <p:tgtEl>
                                          <p:spTgt spid="3">
                                            <p:txEl>
                                              <p:charRg st="154" end="18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3">
                                            <p:txEl>
                                              <p:charRg st="183" end="193"/>
                                            </p:txEl>
                                          </p:spTgt>
                                        </p:tgtEl>
                                        <p:attrNameLst>
                                          <p:attrName>style.visibility</p:attrName>
                                        </p:attrNameLst>
                                      </p:cBhvr>
                                      <p:to>
                                        <p:strVal val="visible"/>
                                      </p:to>
                                    </p:set>
                                    <p:animEffect transition="in" filter="diamond(in)">
                                      <p:cBhvr>
                                        <p:cTn id="42" dur="2000"/>
                                        <p:tgtEl>
                                          <p:spTgt spid="3">
                                            <p:txEl>
                                              <p:charRg st="183" end="19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3">
                                            <p:txEl>
                                              <p:charRg st="193" end="238"/>
                                            </p:txEl>
                                          </p:spTgt>
                                        </p:tgtEl>
                                        <p:attrNameLst>
                                          <p:attrName>style.visibility</p:attrName>
                                        </p:attrNameLst>
                                      </p:cBhvr>
                                      <p:to>
                                        <p:strVal val="visible"/>
                                      </p:to>
                                    </p:set>
                                    <p:animEffect transition="in" filter="diamond(in)">
                                      <p:cBhvr>
                                        <p:cTn id="47" dur="2000"/>
                                        <p:tgtEl>
                                          <p:spTgt spid="3">
                                            <p:txEl>
                                              <p:charRg st="193" end="2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p:txBody>
      </p:sp>
      <p:sp>
        <p:nvSpPr>
          <p:cNvPr id="36867"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3 Enquiring about an Exhibition </a:t>
            </a:r>
            <a:endParaRPr lang="zh-CN" altLang="en-US" sz="2800" dirty="0">
              <a:latin typeface="Arial" panose="020B0604020202020204" pitchFamily="34" charset="0"/>
              <a:ea typeface="宋体" panose="02010600030101010101" pitchFamily="2" charset="-122"/>
            </a:endParaRPr>
          </a:p>
        </p:txBody>
      </p:sp>
      <p:grpSp>
        <p:nvGrpSpPr>
          <p:cNvPr id="36868" name="Group 19"/>
          <p:cNvGrpSpPr/>
          <p:nvPr/>
        </p:nvGrpSpPr>
        <p:grpSpPr>
          <a:xfrm>
            <a:off x="1068388" y="630238"/>
            <a:ext cx="693737" cy="728662"/>
            <a:chOff x="802" y="845"/>
            <a:chExt cx="827" cy="826"/>
          </a:xfrm>
        </p:grpSpPr>
        <p:sp>
          <p:nvSpPr>
            <p:cNvPr id="3687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3687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3687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36869" name="Rectangle 3"/>
          <p:cNvSpPr/>
          <p:nvPr/>
        </p:nvSpPr>
        <p:spPr>
          <a:xfrm>
            <a:off x="1096328" y="1550670"/>
            <a:ext cx="7104062" cy="4251325"/>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visa </a:t>
            </a:r>
            <a:r>
              <a:rPr lang="en-US" altLang="zh-CN" sz="3200" i="1" dirty="0">
                <a:solidFill>
                  <a:schemeClr val="accent1"/>
                </a:solidFill>
                <a:latin typeface="Arial" panose="020B0604020202020204" pitchFamily="34" charset="0"/>
                <a:ea typeface="宋体" panose="02010600030101010101" pitchFamily="2" charset="-122"/>
              </a:rPr>
              <a:t>n. </a:t>
            </a:r>
            <a:r>
              <a:rPr lang="zh-CN" altLang="en-US" sz="3200" dirty="0">
                <a:solidFill>
                  <a:schemeClr val="accent1"/>
                </a:solidFill>
                <a:latin typeface="Arial" panose="020B0604020202020204" pitchFamily="34" charset="0"/>
                <a:ea typeface="宋体" panose="02010600030101010101" pitchFamily="2" charset="-122"/>
              </a:rPr>
              <a:t>签证</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register </a:t>
            </a:r>
            <a:r>
              <a:rPr lang="en-US" altLang="zh-CN" sz="3200" i="1" dirty="0">
                <a:solidFill>
                  <a:schemeClr val="accent1"/>
                </a:solidFill>
                <a:latin typeface="Arial" panose="020B0604020202020204" pitchFamily="34" charset="0"/>
                <a:ea typeface="宋体" panose="02010600030101010101" pitchFamily="2" charset="-122"/>
              </a:rPr>
              <a:t>v.</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登记，注册</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registration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登记，注册</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duration </a:t>
            </a:r>
            <a:r>
              <a:rPr lang="en-US" altLang="zh-CN" sz="3200" i="1" dirty="0">
                <a:solidFill>
                  <a:schemeClr val="accent1"/>
                </a:solidFill>
                <a:latin typeface="Arial" panose="020B0604020202020204" pitchFamily="34" charset="0"/>
                <a:ea typeface="宋体" panose="02010600030101010101" pitchFamily="2" charset="-122"/>
              </a:rPr>
              <a:t>n. </a:t>
            </a:r>
            <a:r>
              <a:rPr lang="zh-CN" altLang="en-US" sz="3200" dirty="0">
                <a:solidFill>
                  <a:schemeClr val="accent1"/>
                </a:solidFill>
                <a:latin typeface="Arial" panose="020B0604020202020204" pitchFamily="34" charset="0"/>
                <a:ea typeface="宋体" panose="02010600030101010101" pitchFamily="2" charset="-122"/>
              </a:rPr>
              <a:t>持续时间</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enquiry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咨询</a:t>
            </a:r>
            <a:endParaRPr lang="zh-CN" altLang="en-US" sz="3200" dirty="0">
              <a:solidFill>
                <a:schemeClr val="accent1"/>
              </a:solidFill>
              <a:latin typeface="Arial" panose="020B0604020202020204" pitchFamily="34" charset="0"/>
              <a:ea typeface="宋体" panose="02010600030101010101" pitchFamily="2" charset="-122"/>
            </a:endParaRPr>
          </a:p>
        </p:txBody>
      </p:sp>
      <p:pic>
        <p:nvPicPr>
          <p:cNvPr id="36870" name="Picture 6" descr="2">
            <a:hlinkClick r:id="rId1" action="ppaction://hlinksldjump"/>
          </p:cNvPr>
          <p:cNvPicPr>
            <a:picLocks noChangeAspect="1"/>
          </p:cNvPicPr>
          <p:nvPr/>
        </p:nvPicPr>
        <p:blipFill>
          <a:blip r:embed="rId2"/>
          <a:stretch>
            <a:fillRect/>
          </a:stretch>
        </p:blipFill>
        <p:spPr>
          <a:xfrm>
            <a:off x="8064500" y="5074285"/>
            <a:ext cx="887413" cy="1219200"/>
          </a:xfrm>
          <a:prstGeom prst="rect">
            <a:avLst/>
          </a:prstGeom>
          <a:noFill/>
          <a:ln w="9525">
            <a:no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37891"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3 Enquiring about an Exhibition </a:t>
            </a:r>
            <a:endParaRPr lang="zh-CN" altLang="en-US" sz="2800" dirty="0">
              <a:latin typeface="Arial" panose="020B0604020202020204" pitchFamily="34" charset="0"/>
              <a:ea typeface="宋体" panose="02010600030101010101" pitchFamily="2" charset="-122"/>
            </a:endParaRPr>
          </a:p>
        </p:txBody>
      </p:sp>
      <p:grpSp>
        <p:nvGrpSpPr>
          <p:cNvPr id="37892" name="Group 19"/>
          <p:cNvGrpSpPr/>
          <p:nvPr/>
        </p:nvGrpSpPr>
        <p:grpSpPr>
          <a:xfrm>
            <a:off x="1068388" y="630238"/>
            <a:ext cx="693737" cy="728662"/>
            <a:chOff x="802" y="845"/>
            <a:chExt cx="827" cy="826"/>
          </a:xfrm>
        </p:grpSpPr>
        <p:sp>
          <p:nvSpPr>
            <p:cNvPr id="37895"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37896"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37897"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69640" name="Rectangle 3"/>
          <p:cNvSpPr/>
          <p:nvPr/>
        </p:nvSpPr>
        <p:spPr>
          <a:xfrm>
            <a:off x="554355" y="1101725"/>
            <a:ext cx="8516620" cy="5108575"/>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Arial" panose="020B0604020202020204" pitchFamily="34" charset="0"/>
                <a:ea typeface="宋体" panose="02010600030101010101" pitchFamily="2" charset="-122"/>
              </a:rPr>
              <a:t>Activity 1 Speaking</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latin typeface="Arial" panose="020B0604020202020204" pitchFamily="34" charset="0"/>
                <a:ea typeface="宋体" panose="02010600030101010101" pitchFamily="2" charset="-122"/>
              </a:rPr>
              <a:t>  Discuss the following questions with your partner.</a:t>
            </a:r>
            <a:endParaRPr lang="en-US" altLang="zh-CN" sz="3200" dirty="0">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3200" dirty="0">
                <a:latin typeface="Arial" panose="020B0604020202020204" pitchFamily="34" charset="0"/>
                <a:ea typeface="宋体" panose="02010600030101010101" pitchFamily="2" charset="-122"/>
              </a:rPr>
              <a:t>What information might exhibitors and buyers like to know before deciding to attend an exhibition?</a:t>
            </a:r>
            <a:endParaRPr lang="en-US" altLang="zh-CN" sz="3200" dirty="0">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3200" dirty="0">
                <a:latin typeface="Arial" panose="020B0604020202020204" pitchFamily="34" charset="0"/>
                <a:ea typeface="宋体" panose="02010600030101010101" pitchFamily="2" charset="-122"/>
              </a:rPr>
              <a:t>By what ways can exhibitors and buyers enquire about an exhibition?</a:t>
            </a:r>
            <a:endParaRPr lang="zh-CN" altLang="zh-CN" sz="3200" dirty="0">
              <a:latin typeface="Arial" panose="020B0604020202020204" pitchFamily="34" charset="0"/>
              <a:ea typeface="宋体" panose="02010600030101010101" pitchFamily="2" charset="-122"/>
            </a:endParaRPr>
          </a:p>
        </p:txBody>
      </p:sp>
      <p:pic>
        <p:nvPicPr>
          <p:cNvPr id="37894" name="Picture 6" descr="2">
            <a:hlinkClick r:id="rId1" action="ppaction://hlinksldjump"/>
          </p:cNvPr>
          <p:cNvPicPr>
            <a:picLocks noChangeAspect="1"/>
          </p:cNvPicPr>
          <p:nvPr/>
        </p:nvPicPr>
        <p:blipFill>
          <a:blip r:embed="rId2"/>
          <a:stretch>
            <a:fillRect/>
          </a:stretch>
        </p:blipFill>
        <p:spPr>
          <a:xfrm>
            <a:off x="1581150" y="513715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640">
                                            <p:txEl>
                                              <p:charRg st="0" end="20"/>
                                            </p:txEl>
                                          </p:spTgt>
                                        </p:tgtEl>
                                        <p:attrNameLst>
                                          <p:attrName>style.visibility</p:attrName>
                                        </p:attrNameLst>
                                      </p:cBhvr>
                                      <p:to>
                                        <p:strVal val="visible"/>
                                      </p:to>
                                    </p:set>
                                    <p:anim calcmode="lin" valueType="num">
                                      <p:cBhvr additive="base">
                                        <p:cTn id="7" dur="500" fill="hold"/>
                                        <p:tgtEl>
                                          <p:spTgt spid="69640">
                                            <p:txEl>
                                              <p:charRg st="0" end="2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9640">
                                            <p:txEl>
                                              <p:charRg st="0" end="2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9640">
                                            <p:txEl>
                                              <p:charRg st="20" end="73"/>
                                            </p:txEl>
                                          </p:spTgt>
                                        </p:tgtEl>
                                        <p:attrNameLst>
                                          <p:attrName>style.visibility</p:attrName>
                                        </p:attrNameLst>
                                      </p:cBhvr>
                                      <p:to>
                                        <p:strVal val="visible"/>
                                      </p:to>
                                    </p:set>
                                    <p:anim calcmode="lin" valueType="num">
                                      <p:cBhvr additive="base">
                                        <p:cTn id="13" dur="500" fill="hold"/>
                                        <p:tgtEl>
                                          <p:spTgt spid="69640">
                                            <p:txEl>
                                              <p:charRg st="20" end="7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9640">
                                            <p:txEl>
                                              <p:charRg st="20" end="7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9640">
                                            <p:txEl>
                                              <p:charRg st="73" end="172"/>
                                            </p:txEl>
                                          </p:spTgt>
                                        </p:tgtEl>
                                        <p:attrNameLst>
                                          <p:attrName>style.visibility</p:attrName>
                                        </p:attrNameLst>
                                      </p:cBhvr>
                                      <p:to>
                                        <p:strVal val="visible"/>
                                      </p:to>
                                    </p:set>
                                    <p:anim calcmode="lin" valueType="num">
                                      <p:cBhvr additive="base">
                                        <p:cTn id="19" dur="500" fill="hold"/>
                                        <p:tgtEl>
                                          <p:spTgt spid="69640">
                                            <p:txEl>
                                              <p:charRg st="73" end="17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9640">
                                            <p:txEl>
                                              <p:charRg st="73" end="17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9640">
                                            <p:txEl>
                                              <p:charRg st="172" end="240"/>
                                            </p:txEl>
                                          </p:spTgt>
                                        </p:tgtEl>
                                        <p:attrNameLst>
                                          <p:attrName>style.visibility</p:attrName>
                                        </p:attrNameLst>
                                      </p:cBhvr>
                                      <p:to>
                                        <p:strVal val="visible"/>
                                      </p:to>
                                    </p:set>
                                    <p:anim calcmode="lin" valueType="num">
                                      <p:cBhvr additive="base">
                                        <p:cTn id="25" dur="500" fill="hold"/>
                                        <p:tgtEl>
                                          <p:spTgt spid="69640">
                                            <p:txEl>
                                              <p:charRg st="172" end="24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9640">
                                            <p:txEl>
                                              <p:charRg st="172" end="24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38915"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3 Enquiring about an Exhibition </a:t>
            </a:r>
            <a:endParaRPr lang="zh-CN" altLang="en-US" sz="2800" dirty="0">
              <a:latin typeface="Arial" panose="020B0604020202020204" pitchFamily="34" charset="0"/>
              <a:ea typeface="宋体" panose="02010600030101010101" pitchFamily="2" charset="-122"/>
            </a:endParaRPr>
          </a:p>
        </p:txBody>
      </p:sp>
      <p:grpSp>
        <p:nvGrpSpPr>
          <p:cNvPr id="38916" name="Group 19"/>
          <p:cNvGrpSpPr/>
          <p:nvPr/>
        </p:nvGrpSpPr>
        <p:grpSpPr>
          <a:xfrm>
            <a:off x="1068388" y="630238"/>
            <a:ext cx="693737" cy="728662"/>
            <a:chOff x="802" y="845"/>
            <a:chExt cx="827" cy="826"/>
          </a:xfrm>
        </p:grpSpPr>
        <p:sp>
          <p:nvSpPr>
            <p:cNvPr id="38919"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38920"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38921"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70664" name="Rectangle 3"/>
          <p:cNvSpPr/>
          <p:nvPr/>
        </p:nvSpPr>
        <p:spPr>
          <a:xfrm>
            <a:off x="554355" y="1101725"/>
            <a:ext cx="8590280" cy="510794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Arial" panose="020B0604020202020204" pitchFamily="34" charset="0"/>
                <a:ea typeface="宋体" panose="02010600030101010101" pitchFamily="2" charset="-122"/>
              </a:rPr>
              <a:t>Activity 2 Listening</a:t>
            </a:r>
            <a:endParaRPr lang="en-US" altLang="zh-CN" sz="2800" u="sng"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3200" dirty="0">
                <a:latin typeface="Times New Roman" panose="02020603050405020304" pitchFamily="18" charset="0"/>
                <a:ea typeface="宋体" panose="02010600030101010101" pitchFamily="2" charset="-122"/>
              </a:rPr>
              <a:t>Listen to a potential exhibitor calling the Organizing Committee of the Canton Fair to enquire about application for the invitation. Fill in the blanks with the information you have heard.</a:t>
            </a:r>
            <a:endParaRPr lang="en-US" altLang="zh-CN" sz="3200" dirty="0">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accent2">
                    <a:lumMod val="75000"/>
                  </a:schemeClr>
                </a:solidFill>
                <a:latin typeface="Times New Roman" panose="02020603050405020304" pitchFamily="18" charset="0"/>
                <a:ea typeface="宋体" panose="02010600030101010101" pitchFamily="2" charset="-122"/>
              </a:rPr>
              <a:t>A:	Angela Greenwood is the assistant to the marketing director of the Canton Fair.</a:t>
            </a:r>
            <a:endParaRPr lang="en-US" altLang="zh-CN" sz="2400" dirty="0">
              <a:solidFill>
                <a:schemeClr val="accent2">
                  <a:lumMod val="75000"/>
                </a:schemeClr>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accent2">
                    <a:lumMod val="75000"/>
                  </a:schemeClr>
                </a:solidFill>
                <a:latin typeface="Times New Roman" panose="02020603050405020304" pitchFamily="18" charset="0"/>
                <a:ea typeface="宋体" panose="02010600030101010101" pitchFamily="2" charset="-122"/>
              </a:rPr>
              <a:t>B:	Mike Johnson is the sales manager of the potential exhibitor.</a:t>
            </a:r>
            <a:endParaRPr lang="en-US" altLang="zh-CN" sz="2400" dirty="0">
              <a:solidFill>
                <a:schemeClr val="accent2">
                  <a:lumMod val="75000"/>
                </a:schemeClr>
              </a:solidFill>
              <a:latin typeface="Times New Roman" panose="02020603050405020304" pitchFamily="18" charset="0"/>
              <a:ea typeface="宋体" panose="02010600030101010101" pitchFamily="2" charset="-122"/>
            </a:endParaRPr>
          </a:p>
        </p:txBody>
      </p:sp>
      <p:pic>
        <p:nvPicPr>
          <p:cNvPr id="38918" name="Picture 6" descr="2">
            <a:hlinkClick r:id="rId1" action="ppaction://hlinksldjump"/>
          </p:cNvPr>
          <p:cNvPicPr>
            <a:picLocks noChangeAspect="1"/>
          </p:cNvPicPr>
          <p:nvPr/>
        </p:nvPicPr>
        <p:blipFill>
          <a:blip r:embed="rId2"/>
          <a:stretch>
            <a:fillRect/>
          </a:stretch>
        </p:blipFill>
        <p:spPr>
          <a:xfrm>
            <a:off x="4405630" y="576961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0664">
                                            <p:txEl>
                                              <p:charRg st="0" end="21"/>
                                            </p:txEl>
                                          </p:spTgt>
                                        </p:tgtEl>
                                        <p:attrNameLst>
                                          <p:attrName>style.visibility</p:attrName>
                                        </p:attrNameLst>
                                      </p:cBhvr>
                                      <p:to>
                                        <p:strVal val="visible"/>
                                      </p:to>
                                    </p:set>
                                    <p:anim calcmode="lin" valueType="num">
                                      <p:cBhvr additive="base">
                                        <p:cTn id="7" dur="500" fill="hold"/>
                                        <p:tgtEl>
                                          <p:spTgt spid="70664">
                                            <p:txEl>
                                              <p:charRg st="0" end="2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64">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0664">
                                            <p:txEl>
                                              <p:charRg st="22" end="232"/>
                                            </p:txEl>
                                          </p:spTgt>
                                        </p:tgtEl>
                                        <p:attrNameLst>
                                          <p:attrName>style.visibility</p:attrName>
                                        </p:attrNameLst>
                                      </p:cBhvr>
                                      <p:to>
                                        <p:strVal val="visible"/>
                                      </p:to>
                                    </p:set>
                                    <p:anim calcmode="lin" valueType="num">
                                      <p:cBhvr additive="base">
                                        <p:cTn id="13" dur="500" fill="hold"/>
                                        <p:tgtEl>
                                          <p:spTgt spid="70664">
                                            <p:txEl>
                                              <p:charRg st="22" end="23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0664">
                                            <p:txEl>
                                              <p:charRg st="22" end="23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0664">
                                            <p:txEl>
                                              <p:charRg st="4" end="4"/>
                                            </p:txEl>
                                          </p:spTgt>
                                        </p:tgtEl>
                                        <p:attrNameLst>
                                          <p:attrName>style.visibility</p:attrName>
                                        </p:attrNameLst>
                                      </p:cBhvr>
                                      <p:to>
                                        <p:strVal val="visible"/>
                                      </p:to>
                                    </p:set>
                                    <p:anim calcmode="lin" valueType="num">
                                      <p:cBhvr additive="base">
                                        <p:cTn id="19" dur="500" fill="hold"/>
                                        <p:tgtEl>
                                          <p:spTgt spid="70664">
                                            <p:txEl>
                                              <p:char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0664">
                                            <p:txEl>
                                              <p:char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0664">
                                            <p:txEl>
                                              <p:charRg st="5" end="5"/>
                                            </p:txEl>
                                          </p:spTgt>
                                        </p:tgtEl>
                                        <p:attrNameLst>
                                          <p:attrName>style.visibility</p:attrName>
                                        </p:attrNameLst>
                                      </p:cBhvr>
                                      <p:to>
                                        <p:strVal val="visible"/>
                                      </p:to>
                                    </p:set>
                                    <p:anim calcmode="lin" valueType="num">
                                      <p:cBhvr additive="base">
                                        <p:cTn id="25" dur="500" fill="hold"/>
                                        <p:tgtEl>
                                          <p:spTgt spid="70664">
                                            <p:txEl>
                                              <p:char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0664">
                                            <p:txEl>
                                              <p:char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938" name="Group 19"/>
          <p:cNvGrpSpPr/>
          <p:nvPr/>
        </p:nvGrpSpPr>
        <p:grpSpPr>
          <a:xfrm>
            <a:off x="1068388" y="630238"/>
            <a:ext cx="693737" cy="728662"/>
            <a:chOff x="802" y="845"/>
            <a:chExt cx="827" cy="826"/>
          </a:xfrm>
        </p:grpSpPr>
        <p:sp>
          <p:nvSpPr>
            <p:cNvPr id="39945"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39946"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39947"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39939" name="Rectangle 3"/>
          <p:cNvSpPr/>
          <p:nvPr/>
        </p:nvSpPr>
        <p:spPr>
          <a:xfrm>
            <a:off x="0" y="0"/>
            <a:ext cx="8782050" cy="6858000"/>
          </a:xfrm>
          <a:prstGeom prst="rect">
            <a:avLst/>
          </a:prstGeom>
          <a:solidFill>
            <a:srgbClr val="FFCCFF"/>
          </a:solidFill>
          <a:ln w="9525">
            <a:noFill/>
          </a:ln>
        </p:spPr>
        <p:txBody>
          <a:bodyPr/>
          <a:p>
            <a:pPr marL="609600" indent="-609600" algn="just" eaLnBrk="0" hangingPunct="0">
              <a:spcBef>
                <a:spcPct val="20000"/>
              </a:spcBef>
              <a:buSzPct val="85000"/>
              <a:buFont typeface="Wingdings" panose="05000000000000000000" pitchFamily="2" charset="2"/>
            </a:pPr>
            <a:r>
              <a:rPr lang="zh-CN" altLang="zh-CN" sz="2400" dirty="0">
                <a:solidFill>
                  <a:schemeClr val="accent1"/>
                </a:solidFill>
                <a:latin typeface="Times New Roman" panose="02020603050405020304" pitchFamily="18" charset="0"/>
                <a:ea typeface="宋体" panose="02010600030101010101" pitchFamily="2" charset="-122"/>
              </a:rPr>
              <a:t>A: Good morning. The Canton Fair. Can I help you?</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400" dirty="0">
                <a:solidFill>
                  <a:schemeClr val="accent1"/>
                </a:solidFill>
                <a:latin typeface="Times New Roman" panose="02020603050405020304" pitchFamily="18" charset="0"/>
                <a:ea typeface="宋体" panose="02010600030101010101" pitchFamily="2" charset="-122"/>
              </a:rPr>
              <a:t>B: Good morning. This is Angela Johnson from Core Electronics Co.Ltd., Our company wishes to exhibit at the Canton Fair. And I’m calling to ask some information about the event.</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400" dirty="0">
                <a:solidFill>
                  <a:schemeClr val="accent1"/>
                </a:solidFill>
                <a:latin typeface="Times New Roman" panose="02020603050405020304" pitchFamily="18" charset="0"/>
                <a:ea typeface="宋体" panose="02010600030101010101" pitchFamily="2" charset="-122"/>
              </a:rPr>
              <a:t>A: My pleasure to help you. What would you like to know in particular?</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400" dirty="0">
                <a:solidFill>
                  <a:schemeClr val="accent1"/>
                </a:solidFill>
                <a:latin typeface="Times New Roman" panose="02020603050405020304" pitchFamily="18" charset="0"/>
                <a:ea typeface="宋体" panose="02010600030101010101" pitchFamily="2" charset="-122"/>
              </a:rPr>
              <a:t>B: Do I need to apply for an invitation?</a:t>
            </a:r>
            <a:endParaRPr lang="zh-CN"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400" dirty="0">
                <a:solidFill>
                  <a:schemeClr val="accent1"/>
                </a:solidFill>
                <a:latin typeface="Times New Roman" panose="02020603050405020304" pitchFamily="18" charset="0"/>
                <a:ea typeface="宋体" panose="02010600030101010101" pitchFamily="2" charset="-122"/>
              </a:rPr>
              <a:t>A: Yes. </a:t>
            </a:r>
            <a:r>
              <a:rPr lang="en-US" altLang="zh-CN" sz="2400" dirty="0">
                <a:solidFill>
                  <a:schemeClr val="accent1"/>
                </a:solidFill>
                <a:latin typeface="Times New Roman" panose="02020603050405020304" pitchFamily="18" charset="0"/>
                <a:ea typeface="宋体" panose="02010600030101010101" pitchFamily="2" charset="-122"/>
              </a:rPr>
              <a:t>The Invitation issued by the Canton Fair can be used for (1)_________ application and free fair (2) _________.</a:t>
            </a: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B: I see. How can I apply for an invitation?</a:t>
            </a: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A: You can apply for E-invitation or (3)_____________     through Buyer E-Service Tool on our official (4) ___________ by registering your company's information and personal information online. </a:t>
            </a: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B: Ok. How long should we wait for the confirmation of the application?</a:t>
            </a:r>
            <a:endParaRPr lang="zh-CN" altLang="zh-CN" sz="2400" dirty="0">
              <a:solidFill>
                <a:schemeClr val="accent1"/>
              </a:solidFill>
              <a:latin typeface="Times New Roman" panose="02020603050405020304" pitchFamily="18" charset="0"/>
              <a:ea typeface="宋体" panose="02010600030101010101" pitchFamily="2" charset="-122"/>
            </a:endParaRPr>
          </a:p>
        </p:txBody>
      </p:sp>
      <p:sp>
        <p:nvSpPr>
          <p:cNvPr id="34" name="TextBox 33"/>
          <p:cNvSpPr txBox="1"/>
          <p:nvPr/>
        </p:nvSpPr>
        <p:spPr>
          <a:xfrm>
            <a:off x="584200" y="3170238"/>
            <a:ext cx="185578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visa</a:t>
            </a:r>
            <a:endParaRPr lang="en-US" altLang="zh-CN" sz="2400" dirty="0">
              <a:latin typeface="Arial" panose="020B0604020202020204" pitchFamily="34" charset="0"/>
              <a:ea typeface="宋体" panose="02010600030101010101" pitchFamily="2" charset="-122"/>
            </a:endParaRPr>
          </a:p>
        </p:txBody>
      </p:sp>
      <p:sp>
        <p:nvSpPr>
          <p:cNvPr id="2" name="TextBox 33"/>
          <p:cNvSpPr txBox="1"/>
          <p:nvPr/>
        </p:nvSpPr>
        <p:spPr>
          <a:xfrm>
            <a:off x="5105400" y="3995738"/>
            <a:ext cx="263683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paper invitation</a:t>
            </a:r>
            <a:endParaRPr lang="en-US" altLang="zh-CN" sz="2400" dirty="0">
              <a:latin typeface="Arial" panose="020B0604020202020204" pitchFamily="34" charset="0"/>
              <a:ea typeface="宋体" panose="02010600030101010101" pitchFamily="2" charset="-122"/>
            </a:endParaRPr>
          </a:p>
        </p:txBody>
      </p:sp>
      <p:sp>
        <p:nvSpPr>
          <p:cNvPr id="3" name="TextBox 33"/>
          <p:cNvSpPr txBox="1"/>
          <p:nvPr/>
        </p:nvSpPr>
        <p:spPr>
          <a:xfrm>
            <a:off x="6540500" y="4459288"/>
            <a:ext cx="185578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website</a:t>
            </a:r>
            <a:endParaRPr lang="en-US" altLang="zh-CN" sz="2400" dirty="0">
              <a:latin typeface="Arial" panose="020B0604020202020204" pitchFamily="34" charset="0"/>
              <a:ea typeface="宋体" panose="02010600030101010101" pitchFamily="2" charset="-122"/>
            </a:endParaRPr>
          </a:p>
        </p:txBody>
      </p:sp>
      <p:sp>
        <p:nvSpPr>
          <p:cNvPr id="4" name="TextBox 33"/>
          <p:cNvSpPr txBox="1"/>
          <p:nvPr/>
        </p:nvSpPr>
        <p:spPr>
          <a:xfrm>
            <a:off x="6022975" y="3252788"/>
            <a:ext cx="185578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registration</a:t>
            </a:r>
            <a:endParaRPr lang="en-US" altLang="zh-CN" sz="2400" dirty="0">
              <a:latin typeface="Arial" panose="020B0604020202020204" pitchFamily="34" charset="0"/>
              <a:ea typeface="宋体" panose="02010600030101010101" pitchFamily="2" charset="-122"/>
            </a:endParaRPr>
          </a:p>
        </p:txBody>
      </p:sp>
      <p:pic>
        <p:nvPicPr>
          <p:cNvPr id="39944" name="Picture 6" descr="2">
            <a:hlinkClick r:id="rId1" action="ppaction://hlinksldjump"/>
          </p:cNvPr>
          <p:cNvPicPr>
            <a:picLocks noChangeAspect="1"/>
          </p:cNvPicPr>
          <p:nvPr/>
        </p:nvPicPr>
        <p:blipFill>
          <a:blip r:embed="rId2"/>
          <a:stretch>
            <a:fillRect/>
          </a:stretch>
        </p:blipFill>
        <p:spPr>
          <a:xfrm>
            <a:off x="7296150" y="563880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4"/>
                                        </p:tgtEl>
                                        <p:attrNameLst>
                                          <p:attrName>style.visibility</p:attrName>
                                        </p:attrNameLst>
                                      </p:cBhvr>
                                      <p:to>
                                        <p:strVal val="visible"/>
                                      </p:to>
                                    </p:set>
                                    <p:anim calcmode="discrete" valueType="clr">
                                      <p:cBhvr override="childStyle">
                                        <p:cTn id="7"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
                                        </p:tgtEl>
                                        <p:attrNameLst>
                                          <p:attrName>fillcolor</p:attrName>
                                        </p:attrNameLst>
                                      </p:cBhvr>
                                      <p:tavLst>
                                        <p:tav tm="0">
                                          <p:val>
                                            <p:clrVal>
                                              <a:schemeClr val="accent2"/>
                                            </p:clrVal>
                                          </p:val>
                                        </p:tav>
                                        <p:tav tm="50000">
                                          <p:val>
                                            <p:clrVal>
                                              <a:schemeClr val="hlink"/>
                                            </p:clrVal>
                                          </p:val>
                                        </p:tav>
                                      </p:tavLst>
                                    </p:anim>
                                    <p:set>
                                      <p:cBhvr>
                                        <p:cTn id="9" dur="80"/>
                                        <p:tgtEl>
                                          <p:spTgt spid="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4"/>
                                        </p:tgtEl>
                                        <p:attrNameLst>
                                          <p:attrName>style.visibility</p:attrName>
                                        </p:attrNameLst>
                                      </p:cBhvr>
                                      <p:to>
                                        <p:strVal val="visible"/>
                                      </p:to>
                                    </p:set>
                                    <p:anim calcmode="discrete" valueType="clr">
                                      <p:cBhvr override="childStyle">
                                        <p:cTn id="14"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4"/>
                                        </p:tgtEl>
                                        <p:attrNameLst>
                                          <p:attrName>fillcolor</p:attrName>
                                        </p:attrNameLst>
                                      </p:cBhvr>
                                      <p:tavLst>
                                        <p:tav tm="0">
                                          <p:val>
                                            <p:clrVal>
                                              <a:schemeClr val="accent2"/>
                                            </p:clrVal>
                                          </p:val>
                                        </p:tav>
                                        <p:tav tm="50000">
                                          <p:val>
                                            <p:clrVal>
                                              <a:schemeClr val="hlink"/>
                                            </p:clrVal>
                                          </p:val>
                                        </p:tav>
                                      </p:tavLst>
                                    </p:anim>
                                    <p:set>
                                      <p:cBhvr>
                                        <p:cTn id="16" dur="80"/>
                                        <p:tgtEl>
                                          <p:spTgt spid="4"/>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
                                        </p:tgtEl>
                                        <p:attrNameLst>
                                          <p:attrName>style.visibility</p:attrName>
                                        </p:attrNameLst>
                                      </p:cBhvr>
                                      <p:to>
                                        <p:strVal val="visible"/>
                                      </p:to>
                                    </p:set>
                                    <p:anim calcmode="discrete" valueType="clr">
                                      <p:cBhvr override="childStyle">
                                        <p:cTn id="21"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
                                        </p:tgtEl>
                                        <p:attrNameLst>
                                          <p:attrName>fillcolor</p:attrName>
                                        </p:attrNameLst>
                                      </p:cBhvr>
                                      <p:tavLst>
                                        <p:tav tm="0">
                                          <p:val>
                                            <p:clrVal>
                                              <a:schemeClr val="accent2"/>
                                            </p:clrVal>
                                          </p:val>
                                        </p:tav>
                                        <p:tav tm="50000">
                                          <p:val>
                                            <p:clrVal>
                                              <a:schemeClr val="hlink"/>
                                            </p:clrVal>
                                          </p:val>
                                        </p:tav>
                                      </p:tavLst>
                                    </p:anim>
                                    <p:set>
                                      <p:cBhvr>
                                        <p:cTn id="23" dur="80"/>
                                        <p:tgtEl>
                                          <p:spTgt spid="2"/>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3"/>
                                        </p:tgtEl>
                                        <p:attrNameLst>
                                          <p:attrName>style.visibility</p:attrName>
                                        </p:attrNameLst>
                                      </p:cBhvr>
                                      <p:to>
                                        <p:strVal val="visible"/>
                                      </p:to>
                                    </p:set>
                                    <p:anim calcmode="discrete" valueType="clr">
                                      <p:cBhvr override="childStyle">
                                        <p:cTn id="28"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gtEl>
                                        <p:attrNameLst>
                                          <p:attrName>fillcolor</p:attrName>
                                        </p:attrNameLst>
                                      </p:cBhvr>
                                      <p:tavLst>
                                        <p:tav tm="0">
                                          <p:val>
                                            <p:clrVal>
                                              <a:schemeClr val="accent2"/>
                                            </p:clrVal>
                                          </p:val>
                                        </p:tav>
                                        <p:tav tm="50000">
                                          <p:val>
                                            <p:clrVal>
                                              <a:schemeClr val="hlink"/>
                                            </p:clrVal>
                                          </p:val>
                                        </p:tav>
                                      </p:tavLst>
                                    </p:anim>
                                    <p:set>
                                      <p:cBhvr>
                                        <p:cTn id="30"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 grpId="0"/>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0962" name="Group 19"/>
          <p:cNvGrpSpPr/>
          <p:nvPr/>
        </p:nvGrpSpPr>
        <p:grpSpPr>
          <a:xfrm>
            <a:off x="1068388" y="630238"/>
            <a:ext cx="693737" cy="728662"/>
            <a:chOff x="802" y="845"/>
            <a:chExt cx="827" cy="826"/>
          </a:xfrm>
        </p:grpSpPr>
        <p:sp>
          <p:nvSpPr>
            <p:cNvPr id="40971"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0972"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0973"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40963" name="Rectangle 3"/>
          <p:cNvSpPr/>
          <p:nvPr/>
        </p:nvSpPr>
        <p:spPr>
          <a:xfrm>
            <a:off x="0" y="0"/>
            <a:ext cx="8686800" cy="6496050"/>
          </a:xfrm>
          <a:prstGeom prst="rect">
            <a:avLst/>
          </a:prstGeom>
          <a:solidFill>
            <a:srgbClr val="FFCCFF"/>
          </a:solidFill>
          <a:ln w="9525">
            <a:noFill/>
          </a:ln>
        </p:spPr>
        <p:txBody>
          <a:bodyPr/>
          <a:p>
            <a:pPr marL="609600" indent="-609600" algn="just" eaLnBrk="0" hangingPunct="0">
              <a:spcBef>
                <a:spcPct val="20000"/>
              </a:spcBef>
              <a:buSzPct val="85000"/>
              <a:buFont typeface="Wingdings" panose="05000000000000000000" pitchFamily="2" charset="2"/>
            </a:pPr>
            <a:r>
              <a:rPr lang="en-US" altLang="zh-CN" sz="2000" dirty="0">
                <a:solidFill>
                  <a:schemeClr val="accent1"/>
                </a:solidFill>
                <a:latin typeface="Times New Roman" panose="02020603050405020304" pitchFamily="18" charset="0"/>
                <a:ea typeface="宋体" panose="02010600030101010101" pitchFamily="2" charset="-122"/>
              </a:rPr>
              <a:t>A: Once your application gets confirmed, you will receive our reply within (5)____________    days after the registration, to inform you the User Name and </a:t>
            </a:r>
            <a:r>
              <a:rPr lang="zh-CN" altLang="en-US" sz="2000" dirty="0">
                <a:solidFill>
                  <a:schemeClr val="accent1"/>
                </a:solidFill>
                <a:latin typeface="Times New Roman" panose="02020603050405020304" pitchFamily="18" charset="0"/>
                <a:ea typeface="宋体" panose="02010600030101010101" pitchFamily="2" charset="-122"/>
              </a:rPr>
              <a:t>（</a:t>
            </a:r>
            <a:r>
              <a:rPr lang="en-US" altLang="zh-CN" sz="2000" dirty="0">
                <a:solidFill>
                  <a:schemeClr val="accent1"/>
                </a:solidFill>
                <a:latin typeface="Times New Roman" panose="02020603050405020304" pitchFamily="18" charset="0"/>
                <a:ea typeface="宋体" panose="02010600030101010101" pitchFamily="2" charset="-122"/>
              </a:rPr>
              <a:t>6</a:t>
            </a:r>
            <a:r>
              <a:rPr lang="zh-CN" altLang="en-US" sz="2000" dirty="0">
                <a:solidFill>
                  <a:schemeClr val="accent1"/>
                </a:solidFill>
                <a:latin typeface="Times New Roman" panose="02020603050405020304" pitchFamily="18" charset="0"/>
                <a:ea typeface="宋体" panose="02010600030101010101" pitchFamily="2" charset="-122"/>
              </a:rPr>
              <a:t>）</a:t>
            </a:r>
            <a:r>
              <a:rPr lang="en-US" altLang="zh-CN" sz="2000" dirty="0">
                <a:solidFill>
                  <a:schemeClr val="accent1"/>
                </a:solidFill>
                <a:latin typeface="Times New Roman" panose="02020603050405020304" pitchFamily="18" charset="0"/>
                <a:ea typeface="宋体" panose="02010600030101010101" pitchFamily="2" charset="-122"/>
              </a:rPr>
              <a:t>_________. With the information, you can log in the Buyer E-service Tool (BEST) to apply your E-invitation with the personal information and enjoy the relative services.</a:t>
            </a:r>
            <a:endParaRPr lang="en-US" altLang="zh-CN" sz="20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000" dirty="0">
                <a:solidFill>
                  <a:schemeClr val="accent1"/>
                </a:solidFill>
                <a:latin typeface="Times New Roman" panose="02020603050405020304" pitchFamily="18" charset="0"/>
                <a:ea typeface="宋体" panose="02010600030101010101" pitchFamily="2" charset="-122"/>
              </a:rPr>
              <a:t>B: What about Paper Invitation?</a:t>
            </a:r>
            <a:endParaRPr lang="en-US" altLang="zh-CN" sz="20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000" dirty="0">
                <a:solidFill>
                  <a:schemeClr val="accent1"/>
                </a:solidFill>
                <a:latin typeface="Times New Roman" panose="02020603050405020304" pitchFamily="18" charset="0"/>
                <a:ea typeface="宋体" panose="02010600030101010101" pitchFamily="2" charset="-122"/>
              </a:rPr>
              <a:t>A: If you apply for Paper Invitation, it will be sent to you by (7) ______.</a:t>
            </a:r>
            <a:endParaRPr lang="en-US" altLang="zh-CN" sz="20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000" dirty="0">
                <a:solidFill>
                  <a:schemeClr val="accent1"/>
                </a:solidFill>
                <a:latin typeface="Times New Roman" panose="02020603050405020304" pitchFamily="18" charset="0"/>
                <a:ea typeface="宋体" panose="02010600030101010101" pitchFamily="2" charset="-122"/>
              </a:rPr>
              <a:t>B: Thank you. Is there any other contact information that can be used for the application?</a:t>
            </a:r>
            <a:endParaRPr lang="en-US" altLang="zh-CN" sz="20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000" dirty="0">
                <a:solidFill>
                  <a:schemeClr val="accent1"/>
                </a:solidFill>
                <a:latin typeface="Times New Roman" panose="02020603050405020304" pitchFamily="18" charset="0"/>
                <a:ea typeface="宋体" panose="02010600030101010101" pitchFamily="2" charset="-122"/>
              </a:rPr>
              <a:t>A: Yes. You may also contact the (8) _________        Section of Foreign Liaison Dept. of China Foreign Trade Centre for E-invitation or Paper Invitation. The telephone number is </a:t>
            </a:r>
            <a:r>
              <a:rPr lang="zh-CN" altLang="en-US" sz="2000" dirty="0">
                <a:solidFill>
                  <a:schemeClr val="accent1"/>
                </a:solidFill>
                <a:latin typeface="Times New Roman" panose="02020603050405020304" pitchFamily="18" charset="0"/>
                <a:ea typeface="宋体" panose="02010600030101010101" pitchFamily="2" charset="-122"/>
              </a:rPr>
              <a:t>（</a:t>
            </a:r>
            <a:r>
              <a:rPr lang="en-US" altLang="zh-CN" sz="2000" dirty="0">
                <a:solidFill>
                  <a:schemeClr val="accent1"/>
                </a:solidFill>
                <a:latin typeface="Times New Roman" panose="02020603050405020304" pitchFamily="18" charset="0"/>
                <a:ea typeface="宋体" panose="02010600030101010101" pitchFamily="2" charset="-122"/>
              </a:rPr>
              <a:t>9</a:t>
            </a:r>
            <a:r>
              <a:rPr lang="zh-CN" altLang="en-US" sz="2000" dirty="0">
                <a:solidFill>
                  <a:schemeClr val="accent1"/>
                </a:solidFill>
                <a:latin typeface="Times New Roman" panose="02020603050405020304" pitchFamily="18" charset="0"/>
                <a:ea typeface="宋体" panose="02010600030101010101" pitchFamily="2" charset="-122"/>
              </a:rPr>
              <a:t>）</a:t>
            </a:r>
            <a:r>
              <a:rPr lang="en-US" altLang="zh-CN" sz="2000" dirty="0">
                <a:solidFill>
                  <a:schemeClr val="accent1"/>
                </a:solidFill>
                <a:latin typeface="Times New Roman" panose="02020603050405020304" pitchFamily="18" charset="0"/>
                <a:ea typeface="宋体" panose="02010600030101010101" pitchFamily="2" charset="-122"/>
              </a:rPr>
              <a:t>________.              The fax number is 8620-89138888. </a:t>
            </a:r>
            <a:endParaRPr lang="en-US" altLang="zh-CN" sz="20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000" dirty="0">
                <a:solidFill>
                  <a:schemeClr val="accent1"/>
                </a:solidFill>
                <a:latin typeface="Times New Roman" panose="02020603050405020304" pitchFamily="18" charset="0"/>
                <a:ea typeface="宋体" panose="02010600030101010101" pitchFamily="2" charset="-122"/>
              </a:rPr>
              <a:t>B: Sorry, can you repeat the fax number:</a:t>
            </a:r>
            <a:endParaRPr lang="en-US" altLang="zh-CN" sz="20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000" dirty="0">
                <a:solidFill>
                  <a:schemeClr val="accent1"/>
                </a:solidFill>
                <a:latin typeface="Times New Roman" panose="02020603050405020304" pitchFamily="18" charset="0"/>
                <a:ea typeface="宋体" panose="02010600030101010101" pitchFamily="2" charset="-122"/>
              </a:rPr>
              <a:t>A: Sure. It’s 8620-89138888. And of course, you can send Emails to (10)____________</a:t>
            </a:r>
            <a:endParaRPr lang="en-US" altLang="zh-CN" sz="20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000" dirty="0">
                <a:solidFill>
                  <a:schemeClr val="accent1"/>
                </a:solidFill>
                <a:latin typeface="Times New Roman" panose="02020603050405020304" pitchFamily="18" charset="0"/>
                <a:ea typeface="宋体" panose="02010600030101010101" pitchFamily="2" charset="-122"/>
              </a:rPr>
              <a:t>B: Thank you for your help.</a:t>
            </a:r>
            <a:endParaRPr lang="en-US" altLang="zh-CN" sz="20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000" dirty="0">
                <a:solidFill>
                  <a:schemeClr val="accent1"/>
                </a:solidFill>
                <a:latin typeface="Times New Roman" panose="02020603050405020304" pitchFamily="18" charset="0"/>
                <a:ea typeface="宋体" panose="02010600030101010101" pitchFamily="2" charset="-122"/>
              </a:rPr>
              <a:t>A: My pleasure. Thank you for calling. Good-bye.</a:t>
            </a:r>
            <a:endParaRPr lang="en-US" altLang="zh-CN" sz="2000" dirty="0">
              <a:solidFill>
                <a:schemeClr val="accent1"/>
              </a:solidFill>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000" dirty="0">
                <a:solidFill>
                  <a:schemeClr val="accent1"/>
                </a:solidFill>
                <a:latin typeface="Times New Roman" panose="02020603050405020304" pitchFamily="18" charset="0"/>
                <a:ea typeface="宋体" panose="02010600030101010101" pitchFamily="2" charset="-122"/>
              </a:rPr>
              <a:t>B: Good-bye.	</a:t>
            </a:r>
            <a:endParaRPr lang="zh-CN" altLang="zh-CN" sz="2000" dirty="0">
              <a:solidFill>
                <a:schemeClr val="accent1"/>
              </a:solidFill>
              <a:latin typeface="Times New Roman" panose="02020603050405020304" pitchFamily="18" charset="0"/>
              <a:ea typeface="宋体" panose="02010600030101010101" pitchFamily="2" charset="-122"/>
            </a:endParaRPr>
          </a:p>
        </p:txBody>
      </p:sp>
      <p:sp>
        <p:nvSpPr>
          <p:cNvPr id="34" name="TextBox 33"/>
          <p:cNvSpPr txBox="1"/>
          <p:nvPr/>
        </p:nvSpPr>
        <p:spPr>
          <a:xfrm>
            <a:off x="1036638" y="304800"/>
            <a:ext cx="1893887"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five working</a:t>
            </a:r>
            <a:endParaRPr lang="en-US" altLang="zh-CN" sz="2400" dirty="0">
              <a:latin typeface="Arial" panose="020B0604020202020204" pitchFamily="34" charset="0"/>
              <a:ea typeface="宋体" panose="02010600030101010101" pitchFamily="2" charset="-122"/>
            </a:endParaRPr>
          </a:p>
        </p:txBody>
      </p:sp>
      <p:sp>
        <p:nvSpPr>
          <p:cNvPr id="2" name="TextBox 33"/>
          <p:cNvSpPr txBox="1"/>
          <p:nvPr/>
        </p:nvSpPr>
        <p:spPr>
          <a:xfrm>
            <a:off x="2125663" y="511175"/>
            <a:ext cx="1855787"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password</a:t>
            </a:r>
            <a:endParaRPr lang="en-US" altLang="zh-CN" sz="2400" dirty="0">
              <a:latin typeface="Arial" panose="020B0604020202020204" pitchFamily="34" charset="0"/>
              <a:ea typeface="宋体" panose="02010600030101010101" pitchFamily="2" charset="-122"/>
            </a:endParaRPr>
          </a:p>
        </p:txBody>
      </p:sp>
      <p:sp>
        <p:nvSpPr>
          <p:cNvPr id="3" name="TextBox 33"/>
          <p:cNvSpPr txBox="1"/>
          <p:nvPr/>
        </p:nvSpPr>
        <p:spPr>
          <a:xfrm>
            <a:off x="6578600" y="1925638"/>
            <a:ext cx="185578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post</a:t>
            </a:r>
            <a:endParaRPr lang="en-US" altLang="zh-CN" sz="2400" dirty="0">
              <a:latin typeface="Arial" panose="020B0604020202020204" pitchFamily="34" charset="0"/>
              <a:ea typeface="宋体" panose="02010600030101010101" pitchFamily="2" charset="-122"/>
            </a:endParaRPr>
          </a:p>
        </p:txBody>
      </p:sp>
      <p:sp>
        <p:nvSpPr>
          <p:cNvPr id="4" name="TextBox 33"/>
          <p:cNvSpPr txBox="1"/>
          <p:nvPr/>
        </p:nvSpPr>
        <p:spPr>
          <a:xfrm>
            <a:off x="3743325" y="2840038"/>
            <a:ext cx="227488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Buyer Service</a:t>
            </a:r>
            <a:endParaRPr lang="en-US" altLang="zh-CN" sz="2400" dirty="0">
              <a:latin typeface="Arial" panose="020B0604020202020204" pitchFamily="34" charset="0"/>
              <a:ea typeface="宋体" panose="02010600030101010101" pitchFamily="2" charset="-122"/>
            </a:endParaRPr>
          </a:p>
        </p:txBody>
      </p:sp>
      <p:sp>
        <p:nvSpPr>
          <p:cNvPr id="5" name="TextBox 33"/>
          <p:cNvSpPr txBox="1"/>
          <p:nvPr/>
        </p:nvSpPr>
        <p:spPr>
          <a:xfrm>
            <a:off x="5226050" y="3497263"/>
            <a:ext cx="217963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8620-26089999.</a:t>
            </a:r>
            <a:endParaRPr lang="en-US" altLang="zh-CN" sz="2400" dirty="0">
              <a:latin typeface="Arial" panose="020B0604020202020204" pitchFamily="34" charset="0"/>
              <a:ea typeface="宋体" panose="02010600030101010101" pitchFamily="2" charset="-122"/>
            </a:endParaRPr>
          </a:p>
        </p:txBody>
      </p:sp>
      <p:sp>
        <p:nvSpPr>
          <p:cNvPr id="6" name="TextBox 33"/>
          <p:cNvSpPr txBox="1"/>
          <p:nvPr/>
        </p:nvSpPr>
        <p:spPr>
          <a:xfrm>
            <a:off x="692150" y="4897438"/>
            <a:ext cx="3836988" cy="457200"/>
          </a:xfrm>
          <a:prstGeom prst="rect">
            <a:avLst/>
          </a:prstGeom>
          <a:noFill/>
          <a:ln w="9525">
            <a:noFill/>
          </a:ln>
        </p:spPr>
        <p:txBody>
          <a:bodyPr>
            <a:spAutoFit/>
          </a:bodyPr>
          <a:p>
            <a:r>
              <a:rPr lang="en-US" altLang="zh-CN" sz="2400" dirty="0">
                <a:solidFill>
                  <a:srgbClr val="000000"/>
                </a:solidFill>
                <a:latin typeface="Times New Roman" panose="02020603050405020304" pitchFamily="18" charset="0"/>
                <a:ea typeface="宋体" panose="02010600030101010101" pitchFamily="2" charset="-122"/>
              </a:rPr>
              <a:t>info@cantonfair.org.cn</a:t>
            </a:r>
            <a:endParaRPr lang="en-US" altLang="zh-CN" sz="2400" dirty="0">
              <a:latin typeface="Arial" panose="020B0604020202020204" pitchFamily="34" charset="0"/>
              <a:ea typeface="宋体" panose="02010600030101010101" pitchFamily="2" charset="-122"/>
            </a:endParaRPr>
          </a:p>
        </p:txBody>
      </p:sp>
      <p:pic>
        <p:nvPicPr>
          <p:cNvPr id="40970" name="Picture 6" descr="2">
            <a:hlinkClick r:id="rId1" action="ppaction://hlinksldjump"/>
          </p:cNvPr>
          <p:cNvPicPr>
            <a:picLocks noChangeAspect="1"/>
          </p:cNvPicPr>
          <p:nvPr/>
        </p:nvPicPr>
        <p:blipFill>
          <a:blip r:embed="rId2"/>
          <a:stretch>
            <a:fillRect/>
          </a:stretch>
        </p:blipFill>
        <p:spPr>
          <a:xfrm>
            <a:off x="7258050" y="513715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4"/>
                                        </p:tgtEl>
                                        <p:attrNameLst>
                                          <p:attrName>style.visibility</p:attrName>
                                        </p:attrNameLst>
                                      </p:cBhvr>
                                      <p:to>
                                        <p:strVal val="visible"/>
                                      </p:to>
                                    </p:set>
                                    <p:anim calcmode="discrete" valueType="clr">
                                      <p:cBhvr override="childStyle">
                                        <p:cTn id="7"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4"/>
                                        </p:tgtEl>
                                        <p:attrNameLst>
                                          <p:attrName>fillcolor</p:attrName>
                                        </p:attrNameLst>
                                      </p:cBhvr>
                                      <p:tavLst>
                                        <p:tav tm="0">
                                          <p:val>
                                            <p:clrVal>
                                              <a:schemeClr val="accent2"/>
                                            </p:clrVal>
                                          </p:val>
                                        </p:tav>
                                        <p:tav tm="50000">
                                          <p:val>
                                            <p:clrVal>
                                              <a:schemeClr val="hlink"/>
                                            </p:clrVal>
                                          </p:val>
                                        </p:tav>
                                      </p:tavLst>
                                    </p:anim>
                                    <p:set>
                                      <p:cBhvr>
                                        <p:cTn id="9" dur="80"/>
                                        <p:tgtEl>
                                          <p:spTgt spid="3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
                                        </p:tgtEl>
                                        <p:attrNameLst>
                                          <p:attrName>style.visibility</p:attrName>
                                        </p:attrNameLst>
                                      </p:cBhvr>
                                      <p:to>
                                        <p:strVal val="visible"/>
                                      </p:to>
                                    </p:set>
                                    <p:anim calcmode="discrete" valueType="clr">
                                      <p:cBhvr override="childStyle">
                                        <p:cTn id="14"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
                                        </p:tgtEl>
                                        <p:attrNameLst>
                                          <p:attrName>fillcolor</p:attrName>
                                        </p:attrNameLst>
                                      </p:cBhvr>
                                      <p:tavLst>
                                        <p:tav tm="0">
                                          <p:val>
                                            <p:clrVal>
                                              <a:schemeClr val="accent2"/>
                                            </p:clrVal>
                                          </p:val>
                                        </p:tav>
                                        <p:tav tm="50000">
                                          <p:val>
                                            <p:clrVal>
                                              <a:schemeClr val="hlink"/>
                                            </p:clrVal>
                                          </p:val>
                                        </p:tav>
                                      </p:tavLst>
                                    </p:anim>
                                    <p:set>
                                      <p:cBhvr>
                                        <p:cTn id="16" dur="80"/>
                                        <p:tgtEl>
                                          <p:spTgt spid="2"/>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gtEl>
                                        <p:attrNameLst>
                                          <p:attrName>style.visibility</p:attrName>
                                        </p:attrNameLst>
                                      </p:cBhvr>
                                      <p:to>
                                        <p:strVal val="visible"/>
                                      </p:to>
                                    </p:set>
                                    <p:anim calcmode="discrete" valueType="clr">
                                      <p:cBhvr override="childStyle">
                                        <p:cTn id="2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gtEl>
                                        <p:attrNameLst>
                                          <p:attrName>fillcolor</p:attrName>
                                        </p:attrNameLst>
                                      </p:cBhvr>
                                      <p:tavLst>
                                        <p:tav tm="0">
                                          <p:val>
                                            <p:clrVal>
                                              <a:schemeClr val="accent2"/>
                                            </p:clrVal>
                                          </p:val>
                                        </p:tav>
                                        <p:tav tm="50000">
                                          <p:val>
                                            <p:clrVal>
                                              <a:schemeClr val="hlink"/>
                                            </p:clrVal>
                                          </p:val>
                                        </p:tav>
                                      </p:tavLst>
                                    </p:anim>
                                    <p:set>
                                      <p:cBhvr>
                                        <p:cTn id="23" dur="80"/>
                                        <p:tgtEl>
                                          <p:spTgt spid="3"/>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4"/>
                                        </p:tgtEl>
                                        <p:attrNameLst>
                                          <p:attrName>style.visibility</p:attrName>
                                        </p:attrNameLst>
                                      </p:cBhvr>
                                      <p:to>
                                        <p:strVal val="visible"/>
                                      </p:to>
                                    </p:set>
                                    <p:anim calcmode="discrete" valueType="clr">
                                      <p:cBhvr override="childStyle">
                                        <p:cTn id="28"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4"/>
                                        </p:tgtEl>
                                        <p:attrNameLst>
                                          <p:attrName>fillcolor</p:attrName>
                                        </p:attrNameLst>
                                      </p:cBhvr>
                                      <p:tavLst>
                                        <p:tav tm="0">
                                          <p:val>
                                            <p:clrVal>
                                              <a:schemeClr val="accent2"/>
                                            </p:clrVal>
                                          </p:val>
                                        </p:tav>
                                        <p:tav tm="50000">
                                          <p:val>
                                            <p:clrVal>
                                              <a:schemeClr val="hlink"/>
                                            </p:clrVal>
                                          </p:val>
                                        </p:tav>
                                      </p:tavLst>
                                    </p:anim>
                                    <p:set>
                                      <p:cBhvr>
                                        <p:cTn id="30" dur="80"/>
                                        <p:tgtEl>
                                          <p:spTgt spid="4"/>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5"/>
                                        </p:tgtEl>
                                        <p:attrNameLst>
                                          <p:attrName>style.visibility</p:attrName>
                                        </p:attrNameLst>
                                      </p:cBhvr>
                                      <p:to>
                                        <p:strVal val="visible"/>
                                      </p:to>
                                    </p:set>
                                    <p:anim calcmode="discrete" valueType="clr">
                                      <p:cBhvr override="childStyle">
                                        <p:cTn id="35"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5"/>
                                        </p:tgtEl>
                                        <p:attrNameLst>
                                          <p:attrName>fillcolor</p:attrName>
                                        </p:attrNameLst>
                                      </p:cBhvr>
                                      <p:tavLst>
                                        <p:tav tm="0">
                                          <p:val>
                                            <p:clrVal>
                                              <a:schemeClr val="accent2"/>
                                            </p:clrVal>
                                          </p:val>
                                        </p:tav>
                                        <p:tav tm="50000">
                                          <p:val>
                                            <p:clrVal>
                                              <a:schemeClr val="hlink"/>
                                            </p:clrVal>
                                          </p:val>
                                        </p:tav>
                                      </p:tavLst>
                                    </p:anim>
                                    <p:set>
                                      <p:cBhvr>
                                        <p:cTn id="37" dur="80"/>
                                        <p:tgtEl>
                                          <p:spTgt spid="5"/>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6"/>
                                        </p:tgtEl>
                                        <p:attrNameLst>
                                          <p:attrName>style.visibility</p:attrName>
                                        </p:attrNameLst>
                                      </p:cBhvr>
                                      <p:to>
                                        <p:strVal val="visible"/>
                                      </p:to>
                                    </p:set>
                                    <p:anim calcmode="discrete" valueType="clr">
                                      <p:cBhvr override="childStyle">
                                        <p:cTn id="42"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6"/>
                                        </p:tgtEl>
                                        <p:attrNameLst>
                                          <p:attrName>fillcolor</p:attrName>
                                        </p:attrNameLst>
                                      </p:cBhvr>
                                      <p:tavLst>
                                        <p:tav tm="0">
                                          <p:val>
                                            <p:clrVal>
                                              <a:schemeClr val="accent2"/>
                                            </p:clrVal>
                                          </p:val>
                                        </p:tav>
                                        <p:tav tm="50000">
                                          <p:val>
                                            <p:clrVal>
                                              <a:schemeClr val="hlink"/>
                                            </p:clrVal>
                                          </p:val>
                                        </p:tav>
                                      </p:tavLst>
                                    </p:anim>
                                    <p:set>
                                      <p:cBhvr>
                                        <p:cTn id="44"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 grpId="0"/>
      <p:bldP spid="3" grpId="0"/>
      <p:bldP spid="4" grpId="0"/>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3 Enquiring about an Exhibition </a:t>
            </a:r>
            <a:endParaRPr lang="zh-CN" altLang="en-US" sz="2800" dirty="0">
              <a:latin typeface="Arial" panose="020B0604020202020204" pitchFamily="34" charset="0"/>
              <a:ea typeface="宋体" panose="02010600030101010101" pitchFamily="2" charset="-122"/>
            </a:endParaRPr>
          </a:p>
        </p:txBody>
      </p:sp>
      <p:grpSp>
        <p:nvGrpSpPr>
          <p:cNvPr id="41987" name="Group 19"/>
          <p:cNvGrpSpPr/>
          <p:nvPr/>
        </p:nvGrpSpPr>
        <p:grpSpPr>
          <a:xfrm>
            <a:off x="1068388" y="630238"/>
            <a:ext cx="693737" cy="728662"/>
            <a:chOff x="802" y="845"/>
            <a:chExt cx="827" cy="826"/>
          </a:xfrm>
        </p:grpSpPr>
        <p:sp>
          <p:nvSpPr>
            <p:cNvPr id="41990"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1991"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1992"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73736" name="Rectangle 3"/>
          <p:cNvSpPr/>
          <p:nvPr/>
        </p:nvSpPr>
        <p:spPr>
          <a:xfrm>
            <a:off x="554355" y="1101725"/>
            <a:ext cx="8590280" cy="5756275"/>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Arial" panose="020B0604020202020204" pitchFamily="34" charset="0"/>
                <a:ea typeface="宋体" panose="02010600030101010101" pitchFamily="2" charset="-122"/>
              </a:rPr>
              <a:t>Activity 3 Role-Play: Speaking</a:t>
            </a:r>
            <a:endParaRPr lang="en-US" altLang="zh-CN" sz="2800" u="sng" dirty="0">
              <a:solidFill>
                <a:schemeClr val="tx2"/>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3200" u="sng" dirty="0">
                <a:latin typeface="Times New Roman" panose="02020603050405020304" pitchFamily="18" charset="0"/>
                <a:ea typeface="宋体" panose="02010600030101010101" pitchFamily="2" charset="-122"/>
              </a:rPr>
              <a:t>Student A</a:t>
            </a:r>
            <a:endParaRPr lang="en-US" altLang="zh-CN" sz="3200" dirty="0">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buChar char="£"/>
            </a:pPr>
            <a:r>
              <a:rPr lang="en-US" altLang="zh-CN" sz="2800" dirty="0">
                <a:latin typeface="Times New Roman" panose="02020603050405020304" pitchFamily="18" charset="0"/>
                <a:ea typeface="宋体" panose="02010600030101010101" pitchFamily="2" charset="-122"/>
              </a:rPr>
              <a:t>You are an employee from a company intending to exhibit at a trade fair. Call the organizing committee of the fair to ask for information about the time, duration, venue, attendance, focus, application etc.</a:t>
            </a:r>
            <a:endParaRPr lang="en-US" altLang="zh-CN" sz="2800" dirty="0">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3200" u="sng" dirty="0">
                <a:latin typeface="Times New Roman" panose="02020603050405020304" pitchFamily="18" charset="0"/>
                <a:ea typeface="宋体" panose="02010600030101010101" pitchFamily="2" charset="-122"/>
              </a:rPr>
              <a:t>Student B</a:t>
            </a:r>
            <a:endParaRPr lang="en-US" altLang="zh-CN" sz="3200" dirty="0">
              <a:latin typeface="Times New Roman" panose="02020603050405020304" pitchFamily="18"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buChar char="£"/>
            </a:pPr>
            <a:r>
              <a:rPr lang="en-US" altLang="zh-CN" sz="2800" dirty="0">
                <a:latin typeface="Times New Roman" panose="02020603050405020304" pitchFamily="18" charset="0"/>
                <a:ea typeface="宋体" panose="02010600030101010101" pitchFamily="2" charset="-122"/>
              </a:rPr>
              <a:t>You are working at the trade fair organizing company. Answer the call from one your potential exhibitors and handle the enquiry. </a:t>
            </a:r>
            <a:endParaRPr lang="zh-CN" altLang="zh-CN" sz="2800" dirty="0">
              <a:latin typeface="Times New Roman" panose="02020603050405020304" pitchFamily="18" charset="0"/>
              <a:ea typeface="宋体" panose="02010600030101010101" pitchFamily="2" charset="-122"/>
            </a:endParaRPr>
          </a:p>
        </p:txBody>
      </p:sp>
      <p:pic>
        <p:nvPicPr>
          <p:cNvPr id="41989" name="Picture 6" descr="2">
            <a:hlinkClick r:id="rId1" action="ppaction://hlinksldjump"/>
          </p:cNvPr>
          <p:cNvPicPr>
            <a:picLocks noChangeAspect="1"/>
          </p:cNvPicPr>
          <p:nvPr/>
        </p:nvPicPr>
        <p:blipFill>
          <a:blip r:embed="rId2"/>
          <a:stretch>
            <a:fillRect/>
          </a:stretch>
        </p:blipFill>
        <p:spPr>
          <a:xfrm>
            <a:off x="6800850" y="111760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736">
                                            <p:txEl>
                                              <p:charRg st="0" end="31"/>
                                            </p:txEl>
                                          </p:spTgt>
                                        </p:tgtEl>
                                        <p:attrNameLst>
                                          <p:attrName>style.visibility</p:attrName>
                                        </p:attrNameLst>
                                      </p:cBhvr>
                                      <p:to>
                                        <p:strVal val="visible"/>
                                      </p:to>
                                    </p:set>
                                    <p:anim calcmode="lin" valueType="num">
                                      <p:cBhvr additive="base">
                                        <p:cTn id="7" dur="500" fill="hold"/>
                                        <p:tgtEl>
                                          <p:spTgt spid="73736">
                                            <p:txEl>
                                              <p:charRg st="0" end="3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6">
                                            <p:txEl>
                                              <p:charRg st="0" end="3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3736">
                                            <p:txEl>
                                              <p:charRg st="41" end="248"/>
                                            </p:txEl>
                                          </p:spTgt>
                                        </p:tgtEl>
                                        <p:attrNameLst>
                                          <p:attrName>style.visibility</p:attrName>
                                        </p:attrNameLst>
                                      </p:cBhvr>
                                      <p:to>
                                        <p:strVal val="visible"/>
                                      </p:to>
                                    </p:set>
                                    <p:anim calcmode="lin" valueType="num">
                                      <p:cBhvr additive="base">
                                        <p:cTn id="13" dur="500" fill="hold"/>
                                        <p:tgtEl>
                                          <p:spTgt spid="73736">
                                            <p:txEl>
                                              <p:charRg st="41" end="24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3736">
                                            <p:txEl>
                                              <p:charRg st="41" end="24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3736">
                                            <p:txEl>
                                              <p:charRg st="258" end="388"/>
                                            </p:txEl>
                                          </p:spTgt>
                                        </p:tgtEl>
                                        <p:attrNameLst>
                                          <p:attrName>style.visibility</p:attrName>
                                        </p:attrNameLst>
                                      </p:cBhvr>
                                      <p:to>
                                        <p:strVal val="visible"/>
                                      </p:to>
                                    </p:set>
                                    <p:anim calcmode="lin" valueType="num">
                                      <p:cBhvr additive="base">
                                        <p:cTn id="19" dur="500" fill="hold"/>
                                        <p:tgtEl>
                                          <p:spTgt spid="73736">
                                            <p:txEl>
                                              <p:charRg st="258" end="38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3736">
                                            <p:txEl>
                                              <p:charRg st="258" end="38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4 Choosing an Exhibition </a:t>
            </a:r>
            <a:endParaRPr lang="zh-CN" altLang="en-US" sz="2800" dirty="0">
              <a:latin typeface="Arial" panose="020B0604020202020204" pitchFamily="34" charset="0"/>
              <a:ea typeface="宋体" panose="02010600030101010101" pitchFamily="2" charset="-122"/>
            </a:endParaRPr>
          </a:p>
        </p:txBody>
      </p:sp>
      <p:grpSp>
        <p:nvGrpSpPr>
          <p:cNvPr id="43011" name="Group 19"/>
          <p:cNvGrpSpPr/>
          <p:nvPr/>
        </p:nvGrpSpPr>
        <p:grpSpPr>
          <a:xfrm>
            <a:off x="1068388" y="630238"/>
            <a:ext cx="693737" cy="728662"/>
            <a:chOff x="802" y="845"/>
            <a:chExt cx="827" cy="826"/>
          </a:xfrm>
        </p:grpSpPr>
        <p:sp>
          <p:nvSpPr>
            <p:cNvPr id="43014"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3015"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3016"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43012" name="Rectangle 3"/>
          <p:cNvSpPr/>
          <p:nvPr/>
        </p:nvSpPr>
        <p:spPr>
          <a:xfrm>
            <a:off x="1124903" y="1329055"/>
            <a:ext cx="7085012" cy="5527675"/>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well-defined</a:t>
            </a:r>
            <a:r>
              <a:rPr lang="en-US" altLang="zh-CN" sz="3200" i="1" dirty="0">
                <a:solidFill>
                  <a:schemeClr val="accent1"/>
                </a:solidFill>
                <a:latin typeface="Arial" panose="020B0604020202020204" pitchFamily="34" charset="0"/>
                <a:ea typeface="宋体" panose="02010600030101010101" pitchFamily="2" charset="-122"/>
              </a:rPr>
              <a:t> adj. </a:t>
            </a:r>
            <a:r>
              <a:rPr lang="zh-CN" altLang="en-US" sz="3200" dirty="0">
                <a:solidFill>
                  <a:schemeClr val="accent1"/>
                </a:solidFill>
                <a:latin typeface="Arial" panose="020B0604020202020204" pitchFamily="34" charset="0"/>
                <a:ea typeface="宋体" panose="02010600030101010101" pitchFamily="2" charset="-122"/>
              </a:rPr>
              <a:t>清晰的</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明确的</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networking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建立人际关系</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contact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有接触的人</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proposition </a:t>
            </a:r>
            <a:r>
              <a:rPr lang="en-US" altLang="zh-CN" sz="3200" i="1" dirty="0">
                <a:solidFill>
                  <a:schemeClr val="accent1"/>
                </a:solidFill>
                <a:latin typeface="Arial" panose="020B0604020202020204" pitchFamily="34" charset="0"/>
                <a:ea typeface="宋体" panose="02010600030101010101" pitchFamily="2" charset="-122"/>
              </a:rPr>
              <a:t>n.</a:t>
            </a:r>
            <a:r>
              <a:rPr lang="zh-CN" altLang="en-US" sz="3200" dirty="0">
                <a:solidFill>
                  <a:schemeClr val="accent1"/>
                </a:solidFill>
                <a:latin typeface="Arial" panose="020B0604020202020204" pitchFamily="34" charset="0"/>
                <a:ea typeface="宋体" panose="02010600030101010101" pitchFamily="2" charset="-122"/>
              </a:rPr>
              <a:t>观点，建议</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connection</a:t>
            </a:r>
            <a:r>
              <a:rPr lang="en-US" altLang="zh-CN" sz="3200" i="1" dirty="0">
                <a:solidFill>
                  <a:schemeClr val="accent1"/>
                </a:solidFill>
                <a:latin typeface="Arial" panose="020B0604020202020204" pitchFamily="34" charset="0"/>
                <a:ea typeface="宋体" panose="02010600030101010101" pitchFamily="2" charset="-122"/>
              </a:rPr>
              <a:t> n. </a:t>
            </a:r>
            <a:r>
              <a:rPr lang="zh-CN" altLang="en-US" sz="3200" dirty="0">
                <a:solidFill>
                  <a:schemeClr val="accent1"/>
                </a:solidFill>
                <a:latin typeface="Arial" panose="020B0604020202020204" pitchFamily="34" charset="0"/>
                <a:ea typeface="宋体" panose="02010600030101010101" pitchFamily="2" charset="-122"/>
              </a:rPr>
              <a:t>生意上的关系户，熟人</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distributor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分销商</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retailer </a:t>
            </a:r>
            <a:r>
              <a:rPr lang="en-US" altLang="zh-CN" sz="3200" i="1" dirty="0">
                <a:solidFill>
                  <a:schemeClr val="accent1"/>
                </a:solidFill>
                <a:latin typeface="Arial" panose="020B0604020202020204" pitchFamily="34" charset="0"/>
                <a:ea typeface="宋体" panose="02010600030101010101" pitchFamily="2" charset="-122"/>
              </a:rPr>
              <a:t>n.</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零售商</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convert</a:t>
            </a:r>
            <a:r>
              <a:rPr lang="en-US" altLang="zh-CN" sz="3200" i="1" dirty="0">
                <a:solidFill>
                  <a:schemeClr val="accent1"/>
                </a:solidFill>
                <a:latin typeface="Arial" panose="020B0604020202020204" pitchFamily="34" charset="0"/>
                <a:ea typeface="宋体" panose="02010600030101010101" pitchFamily="2" charset="-122"/>
              </a:rPr>
              <a:t> v. </a:t>
            </a:r>
            <a:r>
              <a:rPr lang="zh-CN" altLang="en-US" sz="3200" dirty="0">
                <a:solidFill>
                  <a:schemeClr val="accent1"/>
                </a:solidFill>
                <a:latin typeface="Arial" panose="020B0604020202020204" pitchFamily="34" charset="0"/>
                <a:ea typeface="宋体" panose="02010600030101010101" pitchFamily="2" charset="-122"/>
              </a:rPr>
              <a:t>转换</a:t>
            </a:r>
            <a:endParaRPr lang="zh-CN" altLang="en-US"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harness </a:t>
            </a:r>
            <a:r>
              <a:rPr lang="en-US" altLang="zh-CN" sz="3200" i="1" dirty="0">
                <a:solidFill>
                  <a:schemeClr val="accent1"/>
                </a:solidFill>
                <a:latin typeface="Arial" panose="020B0604020202020204" pitchFamily="34" charset="0"/>
                <a:ea typeface="宋体" panose="02010600030101010101" pitchFamily="2" charset="-122"/>
              </a:rPr>
              <a:t>v</a:t>
            </a:r>
            <a:r>
              <a:rPr lang="en-US" altLang="zh-CN" sz="3200" dirty="0">
                <a:solidFill>
                  <a:schemeClr val="accent1"/>
                </a:solidFill>
                <a:latin typeface="Arial" panose="020B0604020202020204" pitchFamily="34" charset="0"/>
                <a:ea typeface="宋体" panose="02010600030101010101" pitchFamily="2" charset="-122"/>
              </a:rPr>
              <a:t>. </a:t>
            </a:r>
            <a:r>
              <a:rPr lang="zh-CN" altLang="en-US" sz="3200" dirty="0">
                <a:solidFill>
                  <a:schemeClr val="accent1"/>
                </a:solidFill>
                <a:latin typeface="Arial" panose="020B0604020202020204" pitchFamily="34" charset="0"/>
                <a:ea typeface="宋体" panose="02010600030101010101" pitchFamily="2" charset="-122"/>
              </a:rPr>
              <a:t>利用 </a:t>
            </a:r>
            <a:endParaRPr lang="zh-CN" altLang="zh-CN" sz="3200" dirty="0">
              <a:solidFill>
                <a:schemeClr val="accent1"/>
              </a:solidFill>
              <a:latin typeface="Arial" panose="020B0604020202020204" pitchFamily="34" charset="0"/>
              <a:ea typeface="宋体" panose="02010600030101010101" pitchFamily="2" charset="-122"/>
            </a:endParaRPr>
          </a:p>
        </p:txBody>
      </p:sp>
      <p:pic>
        <p:nvPicPr>
          <p:cNvPr id="43013" name="Picture 6" descr="2">
            <a:hlinkClick r:id="rId1" action="ppaction://hlinksldjump"/>
          </p:cNvPr>
          <p:cNvPicPr>
            <a:picLocks noChangeAspect="1"/>
          </p:cNvPicPr>
          <p:nvPr/>
        </p:nvPicPr>
        <p:blipFill>
          <a:blip r:embed="rId2"/>
          <a:stretch>
            <a:fillRect/>
          </a:stretch>
        </p:blipFill>
        <p:spPr>
          <a:xfrm>
            <a:off x="7829550" y="5384800"/>
            <a:ext cx="887413" cy="1219200"/>
          </a:xfrm>
          <a:prstGeom prst="rect">
            <a:avLst/>
          </a:prstGeom>
          <a:noFill/>
          <a:ln w="9525">
            <a:no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页脚占位符 2"/>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Practical English for Exhibition and Trade Fair</a:t>
            </a:r>
            <a:endPar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2000" b="0" i="0" u="none" strike="noStrike" kern="1200" cap="none" spc="0" normalizeH="0" baseline="0" noProof="0" smtClean="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6147" name="Rectangle 2"/>
          <p:cNvSpPr>
            <a:spLocks noGrp="1"/>
          </p:cNvSpPr>
          <p:nvPr>
            <p:ph type="title" idx="4294967295"/>
          </p:nvPr>
        </p:nvSpPr>
        <p:spPr>
          <a:xfrm>
            <a:off x="1055688" y="65088"/>
            <a:ext cx="7958137" cy="733425"/>
          </a:xfrm>
          <a:solidFill>
            <a:srgbClr val="CCECFF">
              <a:alpha val="100000"/>
            </a:srgbClr>
          </a:solidFill>
        </p:spPr>
        <p:txBody>
          <a:bodyPr vert="horz" wrap="square" lIns="91440" tIns="45720" rIns="91440" bIns="45720" anchor="ctr"/>
          <a:p>
            <a:pPr algn="ctr" eaLnBrk="1" hangingPunct="1"/>
            <a:r>
              <a:rPr lang="en-US" altLang="zh-CN" dirty="0">
                <a:ea typeface="宋体" panose="02010600030101010101" pitchFamily="2" charset="-122"/>
              </a:rPr>
              <a:t>Warm-up</a:t>
            </a:r>
            <a:endParaRPr lang="en-US" altLang="zh-CN" dirty="0">
              <a:ea typeface="宋体" panose="02010600030101010101" pitchFamily="2" charset="-122"/>
            </a:endParaRPr>
          </a:p>
        </p:txBody>
      </p:sp>
      <p:sp>
        <p:nvSpPr>
          <p:cNvPr id="6166" name="Rectangle 3"/>
          <p:cNvSpPr/>
          <p:nvPr/>
        </p:nvSpPr>
        <p:spPr>
          <a:xfrm>
            <a:off x="554355" y="936625"/>
            <a:ext cx="8459470" cy="440817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1. Vocabulary</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tx2"/>
                </a:solidFill>
                <a:latin typeface="Times New Roman" panose="02020603050405020304" pitchFamily="18" charset="0"/>
                <a:ea typeface="宋体" panose="02010600030101010101" pitchFamily="2" charset="-122"/>
              </a:rPr>
              <a:t>Match the words with their definitions. </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latin typeface="Times New Roman" panose="02020603050405020304" pitchFamily="18" charset="0"/>
                <a:ea typeface="宋体" panose="02010600030101010101" pitchFamily="2" charset="-122"/>
              </a:rPr>
              <a:t>(1) exhibitor (2) exhibit (3) venue (4) stand   (5) session     </a:t>
            </a:r>
            <a:endParaRPr lang="en-US" altLang="zh-CN" sz="24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latin typeface="Times New Roman" panose="02020603050405020304" pitchFamily="18" charset="0"/>
                <a:ea typeface="宋体" panose="02010600030101010101" pitchFamily="2" charset="-122"/>
              </a:rPr>
              <a:t>a. A product or service displayed at an  exhibition </a:t>
            </a:r>
            <a:endParaRPr lang="en-US" altLang="zh-CN" sz="24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latin typeface="Times New Roman" panose="02020603050405020304" pitchFamily="18" charset="0"/>
                <a:ea typeface="宋体" panose="02010600030101010101" pitchFamily="2" charset="-122"/>
              </a:rPr>
              <a:t>b. A small enclosed area where information  and products are shown at an exhibition </a:t>
            </a:r>
            <a:endParaRPr lang="en-US" altLang="zh-CN" sz="24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latin typeface="Times New Roman" panose="02020603050405020304" pitchFamily="18" charset="0"/>
                <a:ea typeface="宋体" panose="02010600030101010101" pitchFamily="2" charset="-122"/>
              </a:rPr>
              <a:t>c. A period of time used for a particular activity </a:t>
            </a:r>
            <a:endParaRPr lang="en-US" altLang="zh-CN" sz="24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latin typeface="Times New Roman" panose="02020603050405020304" pitchFamily="18" charset="0"/>
                <a:ea typeface="宋体" panose="02010600030101010101" pitchFamily="2" charset="-122"/>
              </a:rPr>
              <a:t>d. A company who exhibits its products or services at an exhibition</a:t>
            </a:r>
            <a:endParaRPr lang="en-US" altLang="zh-CN" sz="24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latin typeface="Times New Roman" panose="02020603050405020304" pitchFamily="18" charset="0"/>
                <a:ea typeface="宋体" panose="02010600030101010101" pitchFamily="2" charset="-122"/>
              </a:rPr>
              <a:t>e. A place where an organized activity takes place </a:t>
            </a:r>
            <a:endParaRPr lang="en-US" altLang="zh-CN" sz="24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tx2"/>
                </a:solidFill>
                <a:latin typeface="Arial" panose="020B0604020202020204" pitchFamily="34" charset="0"/>
                <a:ea typeface="宋体" panose="02010600030101010101" pitchFamily="2" charset="-122"/>
              </a:rPr>
              <a:t>(1) d  (2) a      (3) e    (4) b    (5) c</a:t>
            </a:r>
            <a:endParaRPr lang="en-US" altLang="zh-CN" sz="2400" dirty="0">
              <a:solidFill>
                <a:schemeClr val="tx2"/>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endParaRPr lang="zh-CN" altLang="zh-CN" sz="2400" dirty="0">
              <a:solidFill>
                <a:schemeClr val="tx2"/>
              </a:solidFill>
              <a:latin typeface="Times New Roman" panose="02020603050405020304" pitchFamily="18" charset="0"/>
              <a:ea typeface="宋体" panose="02010600030101010101" pitchFamily="2" charset="-122"/>
            </a:endParaRPr>
          </a:p>
        </p:txBody>
      </p:sp>
      <p:sp>
        <p:nvSpPr>
          <p:cNvPr id="6149" name="Rectangle 26"/>
          <p:cNvSpPr/>
          <p:nvPr/>
        </p:nvSpPr>
        <p:spPr>
          <a:xfrm>
            <a:off x="4464050" y="0"/>
            <a:ext cx="215900" cy="244475"/>
          </a:xfrm>
          <a:prstGeom prst="rect">
            <a:avLst/>
          </a:prstGeom>
          <a:noFill/>
          <a:ln w="28575">
            <a:noFill/>
          </a:ln>
        </p:spPr>
        <p:txBody>
          <a:bodyPr wrap="none" anchor="ctr">
            <a:spAutoFit/>
          </a:bodyPr>
          <a:p>
            <a:pPr eaLnBrk="0" hangingPunct="0"/>
            <a:r>
              <a:rPr lang="zh-CN" altLang="en-US" sz="1000" dirty="0">
                <a:latin typeface="Times New Roman" panose="02020603050405020304" pitchFamily="18"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pic>
        <p:nvPicPr>
          <p:cNvPr id="6150" name="Picture 25" descr="imagesCA0Z1IZ3"/>
          <p:cNvPicPr>
            <a:picLocks noChangeAspect="1"/>
          </p:cNvPicPr>
          <p:nvPr/>
        </p:nvPicPr>
        <p:blipFill>
          <a:blip r:embed="rId1"/>
          <a:stretch>
            <a:fillRect/>
          </a:stretch>
        </p:blipFill>
        <p:spPr>
          <a:xfrm>
            <a:off x="228600" y="5635625"/>
            <a:ext cx="533400" cy="533400"/>
          </a:xfrm>
          <a:prstGeom prst="rect">
            <a:avLst/>
          </a:prstGeom>
          <a:noFill/>
          <a:ln w="9525">
            <a:noFill/>
          </a:ln>
        </p:spPr>
      </p:pic>
      <p:sp>
        <p:nvSpPr>
          <p:cNvPr id="6151" name="Rectangle 27"/>
          <p:cNvSpPr/>
          <p:nvPr/>
        </p:nvSpPr>
        <p:spPr>
          <a:xfrm>
            <a:off x="4460875" y="473075"/>
            <a:ext cx="222250" cy="260350"/>
          </a:xfrm>
          <a:prstGeom prst="rect">
            <a:avLst/>
          </a:prstGeom>
          <a:noFill/>
          <a:ln w="28575">
            <a:noFill/>
          </a:ln>
        </p:spPr>
        <p:txBody>
          <a:bodyPr wrap="none" anchor="ctr">
            <a:spAutoFit/>
          </a:bodyPr>
          <a:p>
            <a:pPr eaLnBrk="0" hangingPunct="0"/>
            <a:r>
              <a:rPr lang="zh-CN" altLang="en-US" sz="1100"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pic>
        <p:nvPicPr>
          <p:cNvPr id="6152" name="Picture 6" descr="2">
            <a:hlinkClick r:id="rId2" action="ppaction://hlinksldjump"/>
          </p:cNvPr>
          <p:cNvPicPr>
            <a:picLocks noChangeAspect="1"/>
          </p:cNvPicPr>
          <p:nvPr/>
        </p:nvPicPr>
        <p:blipFill>
          <a:blip r:embed="rId3"/>
          <a:stretch>
            <a:fillRect/>
          </a:stretch>
        </p:blipFill>
        <p:spPr>
          <a:xfrm>
            <a:off x="8256270" y="5224145"/>
            <a:ext cx="887413"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66">
                                            <p:txEl>
                                              <p:charRg st="0" end="14"/>
                                            </p:txEl>
                                          </p:spTgt>
                                        </p:tgtEl>
                                        <p:attrNameLst>
                                          <p:attrName>style.visibility</p:attrName>
                                        </p:attrNameLst>
                                      </p:cBhvr>
                                      <p:to>
                                        <p:strVal val="visible"/>
                                      </p:to>
                                    </p:set>
                                    <p:anim calcmode="lin" valueType="num">
                                      <p:cBhvr additive="base">
                                        <p:cTn id="7" dur="500" fill="hold"/>
                                        <p:tgtEl>
                                          <p:spTgt spid="6166">
                                            <p:txEl>
                                              <p:charRg st="0" end="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66">
                                            <p:txEl>
                                              <p:charRg st="0" end="1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66">
                                            <p:txEl>
                                              <p:charRg st="14" end="55"/>
                                            </p:txEl>
                                          </p:spTgt>
                                        </p:tgtEl>
                                        <p:attrNameLst>
                                          <p:attrName>style.visibility</p:attrName>
                                        </p:attrNameLst>
                                      </p:cBhvr>
                                      <p:to>
                                        <p:strVal val="visible"/>
                                      </p:to>
                                    </p:set>
                                    <p:anim calcmode="lin" valueType="num">
                                      <p:cBhvr additive="base">
                                        <p:cTn id="11" dur="500" fill="hold"/>
                                        <p:tgtEl>
                                          <p:spTgt spid="6166">
                                            <p:txEl>
                                              <p:charRg st="14" end="5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166">
                                            <p:txEl>
                                              <p:charRg st="14" end="5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166">
                                            <p:txEl>
                                              <p:charRg st="55" end="120"/>
                                            </p:txEl>
                                          </p:spTgt>
                                        </p:tgtEl>
                                        <p:attrNameLst>
                                          <p:attrName>style.visibility</p:attrName>
                                        </p:attrNameLst>
                                      </p:cBhvr>
                                      <p:to>
                                        <p:strVal val="visible"/>
                                      </p:to>
                                    </p:set>
                                    <p:anim calcmode="lin" valueType="num">
                                      <p:cBhvr additive="base">
                                        <p:cTn id="17" dur="500" fill="hold"/>
                                        <p:tgtEl>
                                          <p:spTgt spid="6166">
                                            <p:txEl>
                                              <p:charRg st="55" end="12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166">
                                            <p:txEl>
                                              <p:charRg st="55" end="12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166">
                                            <p:txEl>
                                              <p:charRg st="120" end="173"/>
                                            </p:txEl>
                                          </p:spTgt>
                                        </p:tgtEl>
                                        <p:attrNameLst>
                                          <p:attrName>style.visibility</p:attrName>
                                        </p:attrNameLst>
                                      </p:cBhvr>
                                      <p:to>
                                        <p:strVal val="visible"/>
                                      </p:to>
                                    </p:set>
                                    <p:anim calcmode="lin" valueType="num">
                                      <p:cBhvr additive="base">
                                        <p:cTn id="23" dur="500" fill="hold"/>
                                        <p:tgtEl>
                                          <p:spTgt spid="6166">
                                            <p:txEl>
                                              <p:charRg st="120" end="17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166">
                                            <p:txEl>
                                              <p:charRg st="120" end="17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166">
                                            <p:txEl>
                                              <p:charRg st="173" end="258"/>
                                            </p:txEl>
                                          </p:spTgt>
                                        </p:tgtEl>
                                        <p:attrNameLst>
                                          <p:attrName>style.visibility</p:attrName>
                                        </p:attrNameLst>
                                      </p:cBhvr>
                                      <p:to>
                                        <p:strVal val="visible"/>
                                      </p:to>
                                    </p:set>
                                    <p:anim calcmode="lin" valueType="num">
                                      <p:cBhvr additive="base">
                                        <p:cTn id="27" dur="500" fill="hold"/>
                                        <p:tgtEl>
                                          <p:spTgt spid="6166">
                                            <p:txEl>
                                              <p:charRg st="173" end="25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166">
                                            <p:txEl>
                                              <p:charRg st="173" end="25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6166">
                                            <p:txEl>
                                              <p:charRg st="258" end="310"/>
                                            </p:txEl>
                                          </p:spTgt>
                                        </p:tgtEl>
                                        <p:attrNameLst>
                                          <p:attrName>style.visibility</p:attrName>
                                        </p:attrNameLst>
                                      </p:cBhvr>
                                      <p:to>
                                        <p:strVal val="visible"/>
                                      </p:to>
                                    </p:set>
                                    <p:anim calcmode="lin" valueType="num">
                                      <p:cBhvr additive="base">
                                        <p:cTn id="31" dur="500" fill="hold"/>
                                        <p:tgtEl>
                                          <p:spTgt spid="6166">
                                            <p:txEl>
                                              <p:charRg st="258" end="3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166">
                                            <p:txEl>
                                              <p:charRg st="258" end="310"/>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166">
                                            <p:txEl>
                                              <p:charRg st="310" end="378"/>
                                            </p:txEl>
                                          </p:spTgt>
                                        </p:tgtEl>
                                        <p:attrNameLst>
                                          <p:attrName>style.visibility</p:attrName>
                                        </p:attrNameLst>
                                      </p:cBhvr>
                                      <p:to>
                                        <p:strVal val="visible"/>
                                      </p:to>
                                    </p:set>
                                    <p:anim calcmode="lin" valueType="num">
                                      <p:cBhvr additive="base">
                                        <p:cTn id="35" dur="500" fill="hold"/>
                                        <p:tgtEl>
                                          <p:spTgt spid="6166">
                                            <p:txEl>
                                              <p:charRg st="310" end="37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166">
                                            <p:txEl>
                                              <p:charRg st="310" end="37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166">
                                            <p:txEl>
                                              <p:charRg st="378" end="430"/>
                                            </p:txEl>
                                          </p:spTgt>
                                        </p:tgtEl>
                                        <p:attrNameLst>
                                          <p:attrName>style.visibility</p:attrName>
                                        </p:attrNameLst>
                                      </p:cBhvr>
                                      <p:to>
                                        <p:strVal val="visible"/>
                                      </p:to>
                                    </p:set>
                                    <p:anim calcmode="lin" valueType="num">
                                      <p:cBhvr additive="base">
                                        <p:cTn id="39" dur="500" fill="hold"/>
                                        <p:tgtEl>
                                          <p:spTgt spid="6166">
                                            <p:txEl>
                                              <p:charRg st="378" end="43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166">
                                            <p:txEl>
                                              <p:charRg st="378" end="43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6166">
                                            <p:txEl>
                                              <p:charRg st="431" end="473"/>
                                            </p:txEl>
                                          </p:spTgt>
                                        </p:tgtEl>
                                        <p:attrNameLst>
                                          <p:attrName>style.visibility</p:attrName>
                                        </p:attrNameLst>
                                      </p:cBhvr>
                                      <p:to>
                                        <p:strVal val="visible"/>
                                      </p:to>
                                    </p:set>
                                    <p:anim calcmode="lin" valueType="num">
                                      <p:cBhvr additive="base">
                                        <p:cTn id="45" dur="500" fill="hold"/>
                                        <p:tgtEl>
                                          <p:spTgt spid="6166">
                                            <p:txEl>
                                              <p:charRg st="431" end="47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6166">
                                            <p:txEl>
                                              <p:charRg st="431" end="47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4 Choosing an Exhibition </a:t>
            </a:r>
            <a:endParaRPr lang="zh-CN" altLang="en-US" sz="2800" dirty="0">
              <a:latin typeface="Arial" panose="020B0604020202020204" pitchFamily="34" charset="0"/>
              <a:ea typeface="宋体" panose="02010600030101010101" pitchFamily="2" charset="-122"/>
            </a:endParaRPr>
          </a:p>
        </p:txBody>
      </p:sp>
      <p:grpSp>
        <p:nvGrpSpPr>
          <p:cNvPr id="44035" name="Group 19"/>
          <p:cNvGrpSpPr/>
          <p:nvPr/>
        </p:nvGrpSpPr>
        <p:grpSpPr>
          <a:xfrm>
            <a:off x="1068388" y="630238"/>
            <a:ext cx="693737" cy="728662"/>
            <a:chOff x="802" y="845"/>
            <a:chExt cx="827" cy="826"/>
          </a:xfrm>
        </p:grpSpPr>
        <p:sp>
          <p:nvSpPr>
            <p:cNvPr id="44038"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4039"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4040"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75784" name="Rectangle 3"/>
          <p:cNvSpPr/>
          <p:nvPr/>
        </p:nvSpPr>
        <p:spPr>
          <a:xfrm>
            <a:off x="554038" y="1101725"/>
            <a:ext cx="7770812" cy="5127625"/>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Arial" panose="020B0604020202020204" pitchFamily="34" charset="0"/>
                <a:ea typeface="宋体" panose="02010600030101010101" pitchFamily="2" charset="-122"/>
              </a:rPr>
              <a:t>Activity 1 Pair work</a:t>
            </a:r>
            <a:endParaRPr lang="en-US" altLang="zh-CN" sz="2800" u="sng"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  Share your ideas with your partner on the following questions.</a:t>
            </a:r>
            <a:endParaRPr lang="en-US" altLang="zh-CN" sz="3200" b="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3200" b="0" dirty="0">
                <a:solidFill>
                  <a:schemeClr val="accent1"/>
                </a:solidFill>
                <a:latin typeface="Arial" panose="020B0604020202020204" pitchFamily="34" charset="0"/>
                <a:ea typeface="宋体" panose="02010600030101010101" pitchFamily="2" charset="-122"/>
              </a:rPr>
              <a:t>What are the common objectives of attending an exhibition as an exhibitor or a visitor?</a:t>
            </a:r>
            <a:endParaRPr lang="en-US" altLang="zh-CN" sz="3200" b="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3200" b="0" dirty="0">
                <a:solidFill>
                  <a:schemeClr val="accent1"/>
                </a:solidFill>
                <a:latin typeface="Arial" panose="020B0604020202020204" pitchFamily="34" charset="0"/>
                <a:ea typeface="宋体" panose="02010600030101010101" pitchFamily="2" charset="-122"/>
              </a:rPr>
              <a:t>What factors should a company take into consideration when choosing an exhibition or a trade fair?</a:t>
            </a:r>
            <a:endParaRPr lang="zh-CN" altLang="zh-CN" sz="3200" b="0" dirty="0">
              <a:solidFill>
                <a:schemeClr val="accent1"/>
              </a:solidFill>
              <a:latin typeface="Arial" panose="020B0604020202020204" pitchFamily="34" charset="0"/>
              <a:ea typeface="宋体" panose="02010600030101010101" pitchFamily="2" charset="-122"/>
            </a:endParaRPr>
          </a:p>
        </p:txBody>
      </p:sp>
      <p:pic>
        <p:nvPicPr>
          <p:cNvPr id="44037" name="Picture 6" descr="2">
            <a:hlinkClick r:id="rId1" action="ppaction://hlinksldjump"/>
          </p:cNvPr>
          <p:cNvPicPr>
            <a:picLocks noChangeAspect="1"/>
          </p:cNvPicPr>
          <p:nvPr/>
        </p:nvPicPr>
        <p:blipFill>
          <a:blip r:embed="rId2"/>
          <a:stretch>
            <a:fillRect/>
          </a:stretch>
        </p:blipFill>
        <p:spPr>
          <a:xfrm>
            <a:off x="7658100" y="513715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5784">
                                            <p:txEl>
                                              <p:charRg st="0" end="21"/>
                                            </p:txEl>
                                          </p:spTgt>
                                        </p:tgtEl>
                                        <p:attrNameLst>
                                          <p:attrName>style.visibility</p:attrName>
                                        </p:attrNameLst>
                                      </p:cBhvr>
                                      <p:to>
                                        <p:strVal val="visible"/>
                                      </p:to>
                                    </p:set>
                                    <p:anim calcmode="lin" valueType="num">
                                      <p:cBhvr additive="base">
                                        <p:cTn id="7" dur="500" fill="hold"/>
                                        <p:tgtEl>
                                          <p:spTgt spid="75784">
                                            <p:txEl>
                                              <p:charRg st="0" end="2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84">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5784">
                                            <p:txEl>
                                              <p:charRg st="21" end="86"/>
                                            </p:txEl>
                                          </p:spTgt>
                                        </p:tgtEl>
                                        <p:attrNameLst>
                                          <p:attrName>style.visibility</p:attrName>
                                        </p:attrNameLst>
                                      </p:cBhvr>
                                      <p:to>
                                        <p:strVal val="visible"/>
                                      </p:to>
                                    </p:set>
                                    <p:anim calcmode="lin" valueType="num">
                                      <p:cBhvr additive="base">
                                        <p:cTn id="13" dur="500" fill="hold"/>
                                        <p:tgtEl>
                                          <p:spTgt spid="75784">
                                            <p:txEl>
                                              <p:charRg st="21" end="8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5784">
                                            <p:txEl>
                                              <p:charRg st="21" end="8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5784">
                                            <p:txEl>
                                              <p:charRg st="86" end="174"/>
                                            </p:txEl>
                                          </p:spTgt>
                                        </p:tgtEl>
                                        <p:attrNameLst>
                                          <p:attrName>style.visibility</p:attrName>
                                        </p:attrNameLst>
                                      </p:cBhvr>
                                      <p:to>
                                        <p:strVal val="visible"/>
                                      </p:to>
                                    </p:set>
                                    <p:anim calcmode="lin" valueType="num">
                                      <p:cBhvr additive="base">
                                        <p:cTn id="19" dur="500" fill="hold"/>
                                        <p:tgtEl>
                                          <p:spTgt spid="75784">
                                            <p:txEl>
                                              <p:charRg st="86" end="17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5784">
                                            <p:txEl>
                                              <p:charRg st="86" end="17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5784">
                                            <p:txEl>
                                              <p:charRg st="174" end="273"/>
                                            </p:txEl>
                                          </p:spTgt>
                                        </p:tgtEl>
                                        <p:attrNameLst>
                                          <p:attrName>style.visibility</p:attrName>
                                        </p:attrNameLst>
                                      </p:cBhvr>
                                      <p:to>
                                        <p:strVal val="visible"/>
                                      </p:to>
                                    </p:set>
                                    <p:anim calcmode="lin" valueType="num">
                                      <p:cBhvr additive="base">
                                        <p:cTn id="25" dur="500" fill="hold"/>
                                        <p:tgtEl>
                                          <p:spTgt spid="75784">
                                            <p:txEl>
                                              <p:charRg st="174" end="27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5784">
                                            <p:txEl>
                                              <p:charRg st="174" end="27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4 Choosing an Exhibition </a:t>
            </a:r>
            <a:endParaRPr lang="zh-CN" altLang="en-US" sz="2800" dirty="0">
              <a:latin typeface="Arial" panose="020B0604020202020204" pitchFamily="34" charset="0"/>
              <a:ea typeface="宋体" panose="02010600030101010101" pitchFamily="2" charset="-122"/>
            </a:endParaRPr>
          </a:p>
        </p:txBody>
      </p:sp>
      <p:grpSp>
        <p:nvGrpSpPr>
          <p:cNvPr id="45059" name="Group 19"/>
          <p:cNvGrpSpPr/>
          <p:nvPr/>
        </p:nvGrpSpPr>
        <p:grpSpPr>
          <a:xfrm>
            <a:off x="1068388" y="630238"/>
            <a:ext cx="693737" cy="728662"/>
            <a:chOff x="802" y="845"/>
            <a:chExt cx="827" cy="826"/>
          </a:xfrm>
        </p:grpSpPr>
        <p:sp>
          <p:nvSpPr>
            <p:cNvPr id="45064"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5065"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5066"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77832" name="Rectangle 3"/>
          <p:cNvSpPr/>
          <p:nvPr/>
        </p:nvSpPr>
        <p:spPr>
          <a:xfrm>
            <a:off x="677863" y="755650"/>
            <a:ext cx="8466137" cy="610235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Arial" panose="020B0604020202020204" pitchFamily="34" charset="0"/>
                <a:ea typeface="宋体" panose="02010600030101010101" pitchFamily="2" charset="-122"/>
              </a:rPr>
              <a:t>Activity 2 Reading</a:t>
            </a:r>
            <a:endParaRPr lang="en-US" altLang="zh-CN" sz="2800" u="sng" dirty="0">
              <a:solidFill>
                <a:schemeClr val="tx2"/>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        Read the following tips on deciding objectives of attending an exhibition. Discuss the questions with your partner.</a:t>
            </a: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2400" dirty="0">
                <a:solidFill>
                  <a:schemeClr val="accent1"/>
                </a:solidFill>
                <a:latin typeface="Times New Roman" panose="02020603050405020304" pitchFamily="18" charset="0"/>
                <a:ea typeface="宋体" panose="02010600030101010101" pitchFamily="2" charset="-122"/>
              </a:rPr>
              <a:t>What are the possible objectives for exhibitors and visitors to attend an exhibition? Make a list.</a:t>
            </a: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latin typeface="Times New Roman" panose="02020603050405020304" pitchFamily="18" charset="0"/>
                <a:ea typeface="宋体" panose="02010600030101010101" pitchFamily="2" charset="-122"/>
              </a:rPr>
              <a:t>The common objectives are:</a:t>
            </a:r>
            <a:endParaRPr lang="en-US" altLang="zh-CN" sz="24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latin typeface="Times New Roman" panose="02020603050405020304" pitchFamily="18" charset="0"/>
                <a:ea typeface="宋体" panose="02010600030101010101" pitchFamily="2" charset="-122"/>
              </a:rPr>
              <a:t>A. to sell products or services</a:t>
            </a:r>
            <a:endParaRPr lang="en-US" altLang="zh-CN" sz="24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latin typeface="Times New Roman" panose="02020603050405020304" pitchFamily="18" charset="0"/>
                <a:ea typeface="宋体" panose="02010600030101010101" pitchFamily="2" charset="-122"/>
              </a:rPr>
              <a:t>B. to network and make new contacts</a:t>
            </a:r>
            <a:endParaRPr lang="en-US" altLang="zh-CN" sz="24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latin typeface="Times New Roman" panose="02020603050405020304" pitchFamily="18" charset="0"/>
                <a:ea typeface="宋体" panose="02010600030101010101" pitchFamily="2" charset="-122"/>
              </a:rPr>
              <a:t>C. to market the brand and create brand awareness</a:t>
            </a:r>
            <a:endParaRPr lang="en-US" altLang="zh-CN" sz="24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2400" dirty="0">
                <a:solidFill>
                  <a:schemeClr val="accent1"/>
                </a:solidFill>
                <a:latin typeface="Times New Roman" panose="02020603050405020304" pitchFamily="18" charset="0"/>
                <a:ea typeface="宋体" panose="02010600030101010101" pitchFamily="2" charset="-122"/>
              </a:rPr>
              <a:t>What is the most important objective for an exhibitor? What about for a visitor?</a:t>
            </a:r>
            <a:endParaRPr lang="en-US" altLang="zh-CN"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latin typeface="Times New Roman" panose="02020603050405020304" pitchFamily="18" charset="0"/>
                <a:ea typeface="宋体" panose="02010600030101010101" pitchFamily="2" charset="-122"/>
              </a:rPr>
              <a:t>The most important objective for an exhibitor or a visitor may vary with each company.</a:t>
            </a:r>
            <a:endParaRPr lang="en-US" altLang="zh-CN" sz="2400" dirty="0">
              <a:latin typeface="Times New Roman" panose="02020603050405020304" pitchFamily="18" charset="0"/>
              <a:ea typeface="宋体" panose="02010600030101010101" pitchFamily="2" charset="-122"/>
            </a:endParaRPr>
          </a:p>
        </p:txBody>
      </p:sp>
      <p:pic>
        <p:nvPicPr>
          <p:cNvPr id="45061" name="Picture 9" descr="imagesCA0Z1IZ3"/>
          <p:cNvPicPr>
            <a:picLocks noChangeAspect="1"/>
          </p:cNvPicPr>
          <p:nvPr/>
        </p:nvPicPr>
        <p:blipFill>
          <a:blip r:embed="rId1"/>
          <a:stretch>
            <a:fillRect/>
          </a:stretch>
        </p:blipFill>
        <p:spPr>
          <a:xfrm>
            <a:off x="0" y="3235325"/>
            <a:ext cx="533400" cy="533400"/>
          </a:xfrm>
          <a:prstGeom prst="rect">
            <a:avLst/>
          </a:prstGeom>
          <a:noFill/>
          <a:ln w="9525">
            <a:noFill/>
          </a:ln>
        </p:spPr>
      </p:pic>
      <p:pic>
        <p:nvPicPr>
          <p:cNvPr id="45062" name="Picture 10" descr="imagesCA0Z1IZ3"/>
          <p:cNvPicPr>
            <a:picLocks noChangeAspect="1"/>
          </p:cNvPicPr>
          <p:nvPr/>
        </p:nvPicPr>
        <p:blipFill>
          <a:blip r:embed="rId1"/>
          <a:stretch>
            <a:fillRect/>
          </a:stretch>
        </p:blipFill>
        <p:spPr>
          <a:xfrm>
            <a:off x="0" y="5711825"/>
            <a:ext cx="533400" cy="533400"/>
          </a:xfrm>
          <a:prstGeom prst="rect">
            <a:avLst/>
          </a:prstGeom>
          <a:noFill/>
          <a:ln w="9525">
            <a:noFill/>
          </a:ln>
        </p:spPr>
      </p:pic>
      <p:pic>
        <p:nvPicPr>
          <p:cNvPr id="45063" name="Picture 6" descr="2">
            <a:hlinkClick r:id="rId2" action="ppaction://hlinksldjump"/>
          </p:cNvPr>
          <p:cNvPicPr>
            <a:picLocks noChangeAspect="1"/>
          </p:cNvPicPr>
          <p:nvPr/>
        </p:nvPicPr>
        <p:blipFill>
          <a:blip r:embed="rId3"/>
          <a:stretch>
            <a:fillRect/>
          </a:stretch>
        </p:blipFill>
        <p:spPr>
          <a:xfrm>
            <a:off x="7658100" y="43180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7832">
                                            <p:txEl>
                                              <p:charRg st="143" end="258"/>
                                            </p:txEl>
                                          </p:spTgt>
                                        </p:tgtEl>
                                        <p:attrNameLst>
                                          <p:attrName>style.visibility</p:attrName>
                                        </p:attrNameLst>
                                      </p:cBhvr>
                                      <p:to>
                                        <p:strVal val="visible"/>
                                      </p:to>
                                    </p:set>
                                    <p:anim calcmode="lin" valueType="num">
                                      <p:cBhvr additive="base">
                                        <p:cTn id="7" dur="500" fill="hold"/>
                                        <p:tgtEl>
                                          <p:spTgt spid="77832">
                                            <p:txEl>
                                              <p:charRg st="143" end="25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7832">
                                            <p:txEl>
                                              <p:charRg st="143" end="25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7832">
                                            <p:txEl>
                                              <p:charRg st="258" end="285"/>
                                            </p:txEl>
                                          </p:spTgt>
                                        </p:tgtEl>
                                        <p:attrNameLst>
                                          <p:attrName>style.visibility</p:attrName>
                                        </p:attrNameLst>
                                      </p:cBhvr>
                                      <p:to>
                                        <p:strVal val="visible"/>
                                      </p:to>
                                    </p:set>
                                    <p:anim calcmode="lin" valueType="num">
                                      <p:cBhvr additive="base">
                                        <p:cTn id="13" dur="500" fill="hold"/>
                                        <p:tgtEl>
                                          <p:spTgt spid="77832">
                                            <p:txEl>
                                              <p:charRg st="258" end="28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7832">
                                            <p:txEl>
                                              <p:charRg st="258" end="285"/>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7832">
                                            <p:txEl>
                                              <p:charRg st="285" end="317"/>
                                            </p:txEl>
                                          </p:spTgt>
                                        </p:tgtEl>
                                        <p:attrNameLst>
                                          <p:attrName>style.visibility</p:attrName>
                                        </p:attrNameLst>
                                      </p:cBhvr>
                                      <p:to>
                                        <p:strVal val="visible"/>
                                      </p:to>
                                    </p:set>
                                    <p:anim calcmode="lin" valueType="num">
                                      <p:cBhvr additive="base">
                                        <p:cTn id="17" dur="500" fill="hold"/>
                                        <p:tgtEl>
                                          <p:spTgt spid="77832">
                                            <p:txEl>
                                              <p:charRg st="285" end="31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7832">
                                            <p:txEl>
                                              <p:charRg st="285" end="317"/>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7832">
                                            <p:txEl>
                                              <p:charRg st="317" end="353"/>
                                            </p:txEl>
                                          </p:spTgt>
                                        </p:tgtEl>
                                        <p:attrNameLst>
                                          <p:attrName>style.visibility</p:attrName>
                                        </p:attrNameLst>
                                      </p:cBhvr>
                                      <p:to>
                                        <p:strVal val="visible"/>
                                      </p:to>
                                    </p:set>
                                    <p:anim calcmode="lin" valueType="num">
                                      <p:cBhvr additive="base">
                                        <p:cTn id="21" dur="500" fill="hold"/>
                                        <p:tgtEl>
                                          <p:spTgt spid="77832">
                                            <p:txEl>
                                              <p:charRg st="317" end="35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7832">
                                            <p:txEl>
                                              <p:charRg st="317" end="35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7832">
                                            <p:txEl>
                                              <p:charRg st="353" end="403"/>
                                            </p:txEl>
                                          </p:spTgt>
                                        </p:tgtEl>
                                        <p:attrNameLst>
                                          <p:attrName>style.visibility</p:attrName>
                                        </p:attrNameLst>
                                      </p:cBhvr>
                                      <p:to>
                                        <p:strVal val="visible"/>
                                      </p:to>
                                    </p:set>
                                    <p:anim calcmode="lin" valueType="num">
                                      <p:cBhvr additive="base">
                                        <p:cTn id="25" dur="500" fill="hold"/>
                                        <p:tgtEl>
                                          <p:spTgt spid="77832">
                                            <p:txEl>
                                              <p:charRg st="353" end="40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7832">
                                            <p:txEl>
                                              <p:charRg st="353" end="40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7832">
                                            <p:txEl>
                                              <p:charRg st="7" end="7"/>
                                            </p:txEl>
                                          </p:spTgt>
                                        </p:tgtEl>
                                        <p:attrNameLst>
                                          <p:attrName>style.visibility</p:attrName>
                                        </p:attrNameLst>
                                      </p:cBhvr>
                                      <p:to>
                                        <p:strVal val="visible"/>
                                      </p:to>
                                    </p:set>
                                    <p:anim calcmode="lin" valueType="num">
                                      <p:cBhvr additive="base">
                                        <p:cTn id="29" dur="500" fill="hold"/>
                                        <p:tgtEl>
                                          <p:spTgt spid="77832">
                                            <p:txEl>
                                              <p:char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7832">
                                            <p:txEl>
                                              <p:charRg st="7" end="7"/>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77832">
                                            <p:txEl>
                                              <p:charRg st="489" end="576"/>
                                            </p:txEl>
                                          </p:spTgt>
                                        </p:tgtEl>
                                        <p:attrNameLst>
                                          <p:attrName>style.visibility</p:attrName>
                                        </p:attrNameLst>
                                      </p:cBhvr>
                                      <p:to>
                                        <p:strVal val="visible"/>
                                      </p:to>
                                    </p:set>
                                    <p:anim calcmode="lin" valueType="num">
                                      <p:cBhvr additive="base">
                                        <p:cTn id="35" dur="500" fill="hold"/>
                                        <p:tgtEl>
                                          <p:spTgt spid="77832">
                                            <p:txEl>
                                              <p:charRg st="489" end="57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7832">
                                            <p:txEl>
                                              <p:charRg st="489" end="57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4 Choosing an Exhibition </a:t>
            </a:r>
            <a:endParaRPr lang="zh-CN" altLang="en-US" sz="2800" dirty="0">
              <a:latin typeface="Arial" panose="020B0604020202020204" pitchFamily="34" charset="0"/>
              <a:ea typeface="宋体" panose="02010600030101010101" pitchFamily="2" charset="-122"/>
            </a:endParaRPr>
          </a:p>
        </p:txBody>
      </p:sp>
      <p:grpSp>
        <p:nvGrpSpPr>
          <p:cNvPr id="46083" name="Group 19"/>
          <p:cNvGrpSpPr/>
          <p:nvPr/>
        </p:nvGrpSpPr>
        <p:grpSpPr>
          <a:xfrm>
            <a:off x="1068388" y="630238"/>
            <a:ext cx="693737" cy="728662"/>
            <a:chOff x="802" y="845"/>
            <a:chExt cx="827" cy="826"/>
          </a:xfrm>
        </p:grpSpPr>
        <p:sp>
          <p:nvSpPr>
            <p:cNvPr id="46086"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6087"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6088"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46084" name="Rectangle 3"/>
          <p:cNvSpPr/>
          <p:nvPr/>
        </p:nvSpPr>
        <p:spPr>
          <a:xfrm>
            <a:off x="554038" y="1101725"/>
            <a:ext cx="8218487" cy="5756275"/>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Arial" panose="020B0604020202020204" pitchFamily="34" charset="0"/>
                <a:ea typeface="宋体" panose="02010600030101010101" pitchFamily="2" charset="-122"/>
              </a:rPr>
              <a:t>Activity 3 Pair work</a:t>
            </a:r>
            <a:endParaRPr lang="en-US" altLang="zh-CN" sz="2800" u="sng"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3200" dirty="0">
                <a:latin typeface="Times New Roman" panose="02020603050405020304" pitchFamily="18" charset="0"/>
                <a:ea typeface="宋体" panose="02010600030101010101" pitchFamily="2" charset="-122"/>
              </a:rPr>
              <a:t>  Your company is going to exhibit at a trade fair. Discuss in pairs and decide the following:</a:t>
            </a:r>
            <a:endParaRPr lang="en-US" altLang="zh-CN" sz="32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l"/>
            </a:pPr>
            <a:r>
              <a:rPr lang="en-US" altLang="zh-CN" sz="3200" dirty="0">
                <a:latin typeface="Times New Roman" panose="02020603050405020304" pitchFamily="18" charset="0"/>
                <a:ea typeface="宋体" panose="02010600030101010101" pitchFamily="2" charset="-122"/>
              </a:rPr>
              <a:t>your objectives for the trade fair</a:t>
            </a:r>
            <a:endParaRPr lang="en-US" altLang="zh-CN" sz="32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l"/>
            </a:pPr>
            <a:r>
              <a:rPr lang="en-US" altLang="zh-CN" sz="3200" dirty="0">
                <a:latin typeface="Times New Roman" panose="02020603050405020304" pitchFamily="18" charset="0"/>
                <a:ea typeface="宋体" panose="02010600030101010101" pitchFamily="2" charset="-122"/>
              </a:rPr>
              <a:t>the most suitable dates and venue of the trade fair</a:t>
            </a:r>
            <a:endParaRPr lang="en-US" altLang="zh-CN" sz="32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l"/>
            </a:pPr>
            <a:r>
              <a:rPr lang="en-US" altLang="zh-CN" sz="3200" dirty="0">
                <a:latin typeface="Times New Roman" panose="02020603050405020304" pitchFamily="18" charset="0"/>
                <a:ea typeface="宋体" panose="02010600030101010101" pitchFamily="2" charset="-122"/>
              </a:rPr>
              <a:t>the budget of the event</a:t>
            </a:r>
            <a:endParaRPr lang="en-US" altLang="zh-CN" sz="3200" dirty="0">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l"/>
            </a:pPr>
            <a:r>
              <a:rPr lang="en-US" altLang="zh-CN" sz="3200" dirty="0">
                <a:latin typeface="Times New Roman" panose="02020603050405020304" pitchFamily="18" charset="0"/>
                <a:ea typeface="宋体" panose="02010600030101010101" pitchFamily="2" charset="-122"/>
              </a:rPr>
              <a:t>the trade fair your company will attend</a:t>
            </a:r>
            <a:endParaRPr lang="en-US" altLang="zh-CN" sz="3200" dirty="0">
              <a:latin typeface="Times New Roman" panose="02020603050405020304" pitchFamily="18" charset="0"/>
              <a:ea typeface="宋体" panose="02010600030101010101" pitchFamily="2" charset="-122"/>
            </a:endParaRPr>
          </a:p>
        </p:txBody>
      </p:sp>
      <p:pic>
        <p:nvPicPr>
          <p:cNvPr id="46085" name="Picture 6" descr="2">
            <a:hlinkClick r:id="rId1" action="ppaction://hlinksldjump"/>
          </p:cNvPr>
          <p:cNvPicPr>
            <a:picLocks noChangeAspect="1"/>
          </p:cNvPicPr>
          <p:nvPr/>
        </p:nvPicPr>
        <p:blipFill>
          <a:blip r:embed="rId2"/>
          <a:stretch>
            <a:fillRect/>
          </a:stretch>
        </p:blipFill>
        <p:spPr>
          <a:xfrm>
            <a:off x="8064500" y="532765"/>
            <a:ext cx="887413" cy="1219200"/>
          </a:xfrm>
          <a:prstGeom prst="rect">
            <a:avLst/>
          </a:prstGeom>
          <a:noFill/>
          <a:ln w="9525">
            <a:noFill/>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Text Box 38"/>
          <p:cNvSpPr txBox="1"/>
          <p:nvPr/>
        </p:nvSpPr>
        <p:spPr>
          <a:xfrm>
            <a:off x="1050925" y="201613"/>
            <a:ext cx="7900988" cy="579437"/>
          </a:xfrm>
          <a:prstGeom prst="rect">
            <a:avLst/>
          </a:prstGeom>
          <a:solidFill>
            <a:srgbClr val="FF99CC"/>
          </a:solidFill>
          <a:ln w="28575">
            <a:noFill/>
          </a:ln>
        </p:spPr>
        <p:txBody>
          <a:bodyPr>
            <a:spAutoFit/>
          </a:bodyPr>
          <a:p>
            <a:r>
              <a:rPr lang="en-US" altLang="zh-CN" sz="3200" dirty="0">
                <a:latin typeface="Times New Roman" panose="02020603050405020304" pitchFamily="18" charset="0"/>
                <a:ea typeface="宋体" panose="02010600030101010101" pitchFamily="2" charset="-122"/>
              </a:rPr>
              <a:t>Practical Training Project </a:t>
            </a:r>
            <a:endParaRPr lang="zh-CN" altLang="en-US" sz="3200" dirty="0">
              <a:latin typeface="Times New Roman" panose="02020603050405020304" pitchFamily="18" charset="0"/>
              <a:ea typeface="宋体" panose="02010600030101010101" pitchFamily="2" charset="-122"/>
            </a:endParaRPr>
          </a:p>
        </p:txBody>
      </p:sp>
      <p:grpSp>
        <p:nvGrpSpPr>
          <p:cNvPr id="47107" name="Group 19"/>
          <p:cNvGrpSpPr/>
          <p:nvPr/>
        </p:nvGrpSpPr>
        <p:grpSpPr>
          <a:xfrm>
            <a:off x="1068388" y="630238"/>
            <a:ext cx="693737" cy="728662"/>
            <a:chOff x="802" y="845"/>
            <a:chExt cx="827" cy="826"/>
          </a:xfrm>
        </p:grpSpPr>
        <p:sp>
          <p:nvSpPr>
            <p:cNvPr id="47112"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7113"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47114"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47108" name="Rectangle 3"/>
          <p:cNvSpPr/>
          <p:nvPr/>
        </p:nvSpPr>
        <p:spPr>
          <a:xfrm>
            <a:off x="1050608" y="1358900"/>
            <a:ext cx="6856412" cy="4899025"/>
          </a:xfrm>
          <a:prstGeom prst="rect">
            <a:avLst/>
          </a:prstGeom>
          <a:solidFill>
            <a:srgbClr val="FFCCFF"/>
          </a:solidFill>
          <a:ln w="9525">
            <a:noFill/>
          </a:ln>
        </p:spPr>
        <p:txBody>
          <a:bodyPr/>
          <a:p>
            <a:pPr marL="609600" indent="-609600" algn="just" eaLnBrk="0" hangingPunct="0">
              <a:spcBef>
                <a:spcPct val="20000"/>
              </a:spcBef>
              <a:buSzPct val="85000"/>
              <a:buFont typeface="Wingdings" panose="05000000000000000000" pitchFamily="2" charset="2"/>
            </a:pPr>
            <a:r>
              <a:rPr lang="en-US" altLang="zh-CN" sz="3200" dirty="0">
                <a:solidFill>
                  <a:schemeClr val="accent1"/>
                </a:solidFill>
                <a:latin typeface="Arial" panose="020B0604020202020204" pitchFamily="34" charset="0"/>
                <a:ea typeface="宋体" panose="02010600030101010101" pitchFamily="2" charset="-122"/>
              </a:rPr>
              <a:t>     </a:t>
            </a:r>
            <a:r>
              <a:rPr lang="en-US" altLang="zh-CN" sz="3200" dirty="0">
                <a:latin typeface="Times New Roman" panose="02020603050405020304" pitchFamily="18" charset="0"/>
                <a:ea typeface="宋体" panose="02010600030101010101" pitchFamily="2" charset="-122"/>
              </a:rPr>
              <a:t>Research on the Internet a trade fair or exhibition of interest to your company. Prepare a 10-minute presentation introducing the event and recommending why your company should exhibit there.</a:t>
            </a:r>
            <a:endParaRPr lang="en-US" altLang="zh-CN" sz="3200" dirty="0">
              <a:latin typeface="Times New Roman" panose="02020603050405020304" pitchFamily="18" charset="0"/>
              <a:ea typeface="宋体" panose="02010600030101010101" pitchFamily="2" charset="-122"/>
            </a:endParaRPr>
          </a:p>
        </p:txBody>
      </p:sp>
      <p:pic>
        <p:nvPicPr>
          <p:cNvPr id="47109" name="Picture 11" descr="imagesCA2CK4K9"/>
          <p:cNvPicPr>
            <a:picLocks noChangeAspect="1"/>
          </p:cNvPicPr>
          <p:nvPr/>
        </p:nvPicPr>
        <p:blipFill>
          <a:blip r:embed="rId1"/>
          <a:stretch>
            <a:fillRect/>
          </a:stretch>
        </p:blipFill>
        <p:spPr>
          <a:xfrm>
            <a:off x="0" y="0"/>
            <a:ext cx="1485900" cy="885825"/>
          </a:xfrm>
          <a:prstGeom prst="rect">
            <a:avLst/>
          </a:prstGeom>
          <a:noFill/>
          <a:ln w="9525">
            <a:noFill/>
          </a:ln>
        </p:spPr>
      </p:pic>
      <p:pic>
        <p:nvPicPr>
          <p:cNvPr id="47110" name="Picture 13" descr="imagesCA2CK4K9"/>
          <p:cNvPicPr>
            <a:picLocks noChangeAspect="1"/>
          </p:cNvPicPr>
          <p:nvPr/>
        </p:nvPicPr>
        <p:blipFill>
          <a:blip r:embed="rId2"/>
          <a:stretch>
            <a:fillRect/>
          </a:stretch>
        </p:blipFill>
        <p:spPr>
          <a:xfrm>
            <a:off x="4239260" y="4645025"/>
            <a:ext cx="4648200" cy="2028825"/>
          </a:xfrm>
          <a:prstGeom prst="rect">
            <a:avLst/>
          </a:prstGeom>
          <a:noFill/>
          <a:ln w="9525">
            <a:noFill/>
          </a:ln>
        </p:spPr>
      </p:pic>
      <p:pic>
        <p:nvPicPr>
          <p:cNvPr id="47111" name="Picture 6" descr="2">
            <a:hlinkClick r:id="rId3" action="ppaction://hlinksldjump"/>
          </p:cNvPr>
          <p:cNvPicPr>
            <a:picLocks noChangeAspect="1"/>
          </p:cNvPicPr>
          <p:nvPr/>
        </p:nvPicPr>
        <p:blipFill>
          <a:blip r:embed="rId4"/>
          <a:stretch>
            <a:fillRect/>
          </a:stretch>
        </p:blipFill>
        <p:spPr>
          <a:xfrm>
            <a:off x="7999730" y="781050"/>
            <a:ext cx="887413" cy="1219200"/>
          </a:xfrm>
          <a:prstGeom prst="rect">
            <a:avLst/>
          </a:prstGeom>
          <a:noFill/>
          <a:ln w="9525">
            <a:noFill/>
          </a:ln>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6626"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Practical English for Exhibition and Trade Fair</a:t>
            </a:r>
            <a:endPar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2000" b="0" i="0" u="none" strike="noStrike" kern="1200" cap="none" spc="0" normalizeH="0" baseline="0" noProof="0" smtClean="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48131" name="WordArt 4"/>
          <p:cNvSpPr>
            <a:spLocks noTextEdit="1"/>
          </p:cNvSpPr>
          <p:nvPr/>
        </p:nvSpPr>
        <p:spPr>
          <a:xfrm>
            <a:off x="2389188" y="2232025"/>
            <a:ext cx="4470400" cy="1454150"/>
          </a:xfrm>
          <a:prstGeom prst="rect">
            <a:avLst/>
          </a:prstGeom>
        </p:spPr>
        <p:txBody>
          <a:bodyPr wrap="none" fromWordArt="1">
            <a:prstTxWarp prst="textDoubleWave1">
              <a:avLst>
                <a:gd name="adj1" fmla="val 6500"/>
                <a:gd name="adj2" fmla="val 0"/>
              </a:avLst>
            </a:prstTxWarp>
            <a:normAutofit/>
          </a:bodyPr>
          <a:p>
            <a:pPr algn="ctr" eaLnBrk="0" hangingPunct="0"/>
            <a:r>
              <a:rPr lang="zh-CN" altLang="en-US" sz="3600" b="1">
                <a:ln w="9525" cap="flat" cmpd="sng">
                  <a:solidFill>
                    <a:srgbClr val="008000"/>
                  </a:solidFill>
                  <a:prstDash val="solid"/>
                  <a:headEnd type="none" w="med" len="med"/>
                  <a:tailEnd type="none" w="med" len="med"/>
                </a:ln>
                <a:solidFill>
                  <a:srgbClr val="808080"/>
                </a:solidFill>
                <a:effectLst>
                  <a:outerShdw dist="563972" dir="14049740" sx="125000" sy="125000" algn="tl" rotWithShape="0">
                    <a:srgbClr val="C7DFD3">
                      <a:alpha val="79999"/>
                    </a:srgbClr>
                  </a:outerShdw>
                </a:effectLst>
                <a:latin typeface="Angsana New" charset="0"/>
                <a:ea typeface="Angsana New" charset="0"/>
              </a:rPr>
              <a:t>Thank You</a:t>
            </a:r>
            <a:endParaRPr lang="zh-CN" altLang="en-US" sz="3600" b="1">
              <a:ln w="9525" cap="flat" cmpd="sng">
                <a:solidFill>
                  <a:srgbClr val="008000"/>
                </a:solidFill>
                <a:prstDash val="solid"/>
                <a:headEnd type="none" w="med" len="med"/>
                <a:tailEnd type="none" w="med" len="med"/>
              </a:ln>
              <a:solidFill>
                <a:srgbClr val="808080"/>
              </a:solidFill>
              <a:effectLst>
                <a:outerShdw dist="563972" dir="14049740" sx="125000" sy="125000" algn="tl" rotWithShape="0">
                  <a:srgbClr val="C7DFD3">
                    <a:alpha val="79999"/>
                  </a:srgbClr>
                </a:outerShdw>
              </a:effectLst>
              <a:latin typeface="Angsana New" charset="0"/>
              <a:ea typeface="Angsana New" charset="0"/>
            </a:endParaRPr>
          </a:p>
        </p:txBody>
      </p:sp>
      <p:pic>
        <p:nvPicPr>
          <p:cNvPr id="48132" name="Picture 6" descr="2">
            <a:hlinkClick r:id="rId2" action="ppaction://hlinksldjump"/>
          </p:cNvPr>
          <p:cNvPicPr>
            <a:picLocks noChangeAspect="1"/>
          </p:cNvPicPr>
          <p:nvPr/>
        </p:nvPicPr>
        <p:blipFill>
          <a:blip r:embed="rId3"/>
          <a:stretch>
            <a:fillRect/>
          </a:stretch>
        </p:blipFill>
        <p:spPr>
          <a:xfrm>
            <a:off x="1581150" y="4813300"/>
            <a:ext cx="887413"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wipe(down)">
                                      <p:cBhvr>
                                        <p:cTn id="7" dur="580">
                                          <p:stCondLst>
                                            <p:cond delay="0"/>
                                          </p:stCondLst>
                                        </p:cTn>
                                        <p:tgtEl>
                                          <p:spTgt spid="48131"/>
                                        </p:tgtEl>
                                      </p:cBhvr>
                                    </p:animEffect>
                                    <p:anim calcmode="lin" valueType="num">
                                      <p:cBhvr>
                                        <p:cTn id="8" dur="1822" tmFilter="0,0; 0.14,0.36; 0.43,0.73; 0.71,0.91; 1.0,1.0">
                                          <p:stCondLst>
                                            <p:cond delay="0"/>
                                          </p:stCondLst>
                                        </p:cTn>
                                        <p:tgtEl>
                                          <p:spTgt spid="4813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8131"/>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8131"/>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8131"/>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8131"/>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8131"/>
                                        </p:tgtEl>
                                      </p:cBhvr>
                                      <p:to x="100000" y="60000"/>
                                    </p:animScale>
                                    <p:animScale>
                                      <p:cBhvr>
                                        <p:cTn id="14" dur="166" decel="50000">
                                          <p:stCondLst>
                                            <p:cond delay="676"/>
                                          </p:stCondLst>
                                        </p:cTn>
                                        <p:tgtEl>
                                          <p:spTgt spid="48131"/>
                                        </p:tgtEl>
                                      </p:cBhvr>
                                      <p:to x="100000" y="100000"/>
                                    </p:animScale>
                                    <p:animScale>
                                      <p:cBhvr>
                                        <p:cTn id="15" dur="26">
                                          <p:stCondLst>
                                            <p:cond delay="1312"/>
                                          </p:stCondLst>
                                        </p:cTn>
                                        <p:tgtEl>
                                          <p:spTgt spid="48131"/>
                                        </p:tgtEl>
                                      </p:cBhvr>
                                      <p:to x="100000" y="80000"/>
                                    </p:animScale>
                                    <p:animScale>
                                      <p:cBhvr>
                                        <p:cTn id="16" dur="166" decel="50000">
                                          <p:stCondLst>
                                            <p:cond delay="1338"/>
                                          </p:stCondLst>
                                        </p:cTn>
                                        <p:tgtEl>
                                          <p:spTgt spid="48131"/>
                                        </p:tgtEl>
                                      </p:cBhvr>
                                      <p:to x="100000" y="100000"/>
                                    </p:animScale>
                                    <p:animScale>
                                      <p:cBhvr>
                                        <p:cTn id="17" dur="26">
                                          <p:stCondLst>
                                            <p:cond delay="1642"/>
                                          </p:stCondLst>
                                        </p:cTn>
                                        <p:tgtEl>
                                          <p:spTgt spid="48131"/>
                                        </p:tgtEl>
                                      </p:cBhvr>
                                      <p:to x="100000" y="90000"/>
                                    </p:animScale>
                                    <p:animScale>
                                      <p:cBhvr>
                                        <p:cTn id="18" dur="166" decel="50000">
                                          <p:stCondLst>
                                            <p:cond delay="1668"/>
                                          </p:stCondLst>
                                        </p:cTn>
                                        <p:tgtEl>
                                          <p:spTgt spid="48131"/>
                                        </p:tgtEl>
                                      </p:cBhvr>
                                      <p:to x="100000" y="100000"/>
                                    </p:animScale>
                                    <p:animScale>
                                      <p:cBhvr>
                                        <p:cTn id="19" dur="26">
                                          <p:stCondLst>
                                            <p:cond delay="1808"/>
                                          </p:stCondLst>
                                        </p:cTn>
                                        <p:tgtEl>
                                          <p:spTgt spid="48131"/>
                                        </p:tgtEl>
                                      </p:cBhvr>
                                      <p:to x="100000" y="95000"/>
                                    </p:animScale>
                                    <p:animScale>
                                      <p:cBhvr>
                                        <p:cTn id="20" dur="166" decel="50000">
                                          <p:stCondLst>
                                            <p:cond delay="1834"/>
                                          </p:stCondLst>
                                        </p:cTn>
                                        <p:tgtEl>
                                          <p:spTgt spid="4813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页脚占位符 2"/>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7171" name="Rectangle 2"/>
          <p:cNvSpPr>
            <a:spLocks noGrp="1"/>
          </p:cNvSpPr>
          <p:nvPr>
            <p:ph type="title" idx="4294967295"/>
          </p:nvPr>
        </p:nvSpPr>
        <p:spPr>
          <a:xfrm>
            <a:off x="1055688" y="65088"/>
            <a:ext cx="7958137" cy="733425"/>
          </a:xfrm>
          <a:solidFill>
            <a:srgbClr val="CCECFF">
              <a:alpha val="100000"/>
            </a:srgbClr>
          </a:solidFill>
        </p:spPr>
        <p:txBody>
          <a:bodyPr vert="horz" wrap="square" lIns="91440" tIns="45720" rIns="91440" bIns="45720" anchor="ctr"/>
          <a:p>
            <a:pPr algn="ctr" eaLnBrk="1" hangingPunct="1"/>
            <a:r>
              <a:rPr lang="en-US" altLang="zh-CN" dirty="0">
                <a:ea typeface="宋体" panose="02010600030101010101" pitchFamily="2" charset="-122"/>
              </a:rPr>
              <a:t>Warm-up</a:t>
            </a:r>
            <a:endParaRPr lang="en-US" altLang="zh-CN" dirty="0">
              <a:ea typeface="宋体" panose="02010600030101010101" pitchFamily="2" charset="-122"/>
            </a:endParaRPr>
          </a:p>
        </p:txBody>
      </p:sp>
      <p:sp>
        <p:nvSpPr>
          <p:cNvPr id="41988" name="Rectangle 3"/>
          <p:cNvSpPr/>
          <p:nvPr/>
        </p:nvSpPr>
        <p:spPr>
          <a:xfrm>
            <a:off x="554038" y="1298575"/>
            <a:ext cx="8589962" cy="316865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3200" dirty="0">
                <a:solidFill>
                  <a:schemeClr val="tx2"/>
                </a:solidFill>
                <a:latin typeface="Arial" panose="020B0604020202020204" pitchFamily="34" charset="0"/>
                <a:ea typeface="宋体" panose="02010600030101010101" pitchFamily="2" charset="-122"/>
              </a:rPr>
              <a:t>2. Pair work</a:t>
            </a:r>
            <a:r>
              <a:rPr lang="en-US" altLang="zh-CN" sz="3200" dirty="0">
                <a:solidFill>
                  <a:schemeClr val="accent1"/>
                </a:solidFill>
                <a:latin typeface="Arial" panose="020B0604020202020204" pitchFamily="34" charset="0"/>
                <a:ea typeface="宋体" panose="02010600030101010101" pitchFamily="2" charset="-122"/>
              </a:rPr>
              <a:t> </a:t>
            </a:r>
            <a:endParaRPr lang="en-US" altLang="zh-CN" sz="3200" dirty="0">
              <a:solidFill>
                <a:schemeClr val="accent1"/>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3200" dirty="0">
                <a:solidFill>
                  <a:schemeClr val="tx2"/>
                </a:solidFill>
                <a:latin typeface="Times New Roman" panose="02020603050405020304" pitchFamily="18" charset="0"/>
                <a:ea typeface="宋体" panose="02010600030101010101" pitchFamily="2" charset="-122"/>
              </a:rPr>
              <a:t>Have you attended any exhibitions or trade fairs? Share your experiences with your partners.</a:t>
            </a:r>
            <a:endParaRPr lang="zh-CN" altLang="zh-CN" sz="3200" dirty="0">
              <a:solidFill>
                <a:schemeClr val="tx2"/>
              </a:solidFill>
              <a:latin typeface="Times New Roman" panose="02020603050405020304" pitchFamily="18" charset="0"/>
              <a:ea typeface="宋体" panose="02010600030101010101" pitchFamily="2" charset="-122"/>
            </a:endParaRPr>
          </a:p>
        </p:txBody>
      </p:sp>
      <p:sp>
        <p:nvSpPr>
          <p:cNvPr id="7173" name="Rectangle 5"/>
          <p:cNvSpPr/>
          <p:nvPr/>
        </p:nvSpPr>
        <p:spPr>
          <a:xfrm>
            <a:off x="4464050" y="0"/>
            <a:ext cx="215900" cy="244475"/>
          </a:xfrm>
          <a:prstGeom prst="rect">
            <a:avLst/>
          </a:prstGeom>
          <a:noFill/>
          <a:ln w="28575">
            <a:noFill/>
          </a:ln>
        </p:spPr>
        <p:txBody>
          <a:bodyPr wrap="none" anchor="ctr">
            <a:spAutoFit/>
          </a:bodyPr>
          <a:p>
            <a:pPr eaLnBrk="0" hangingPunct="0"/>
            <a:r>
              <a:rPr lang="zh-CN" altLang="en-US" sz="1000" dirty="0">
                <a:latin typeface="Times New Roman" panose="02020603050405020304" pitchFamily="18"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7174" name="Rectangle 7"/>
          <p:cNvSpPr/>
          <p:nvPr/>
        </p:nvSpPr>
        <p:spPr>
          <a:xfrm>
            <a:off x="4460875" y="473075"/>
            <a:ext cx="222250" cy="260350"/>
          </a:xfrm>
          <a:prstGeom prst="rect">
            <a:avLst/>
          </a:prstGeom>
          <a:noFill/>
          <a:ln w="28575">
            <a:noFill/>
          </a:ln>
        </p:spPr>
        <p:txBody>
          <a:bodyPr wrap="none" anchor="ctr">
            <a:spAutoFit/>
          </a:bodyPr>
          <a:p>
            <a:pPr eaLnBrk="0" hangingPunct="0"/>
            <a:r>
              <a:rPr lang="zh-CN" altLang="en-US" sz="1100"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pic>
        <p:nvPicPr>
          <p:cNvPr id="7175" name="Picture 6" descr="2">
            <a:hlinkClick r:id="rId1" action="ppaction://hlinksldjump"/>
          </p:cNvPr>
          <p:cNvPicPr>
            <a:picLocks noChangeAspect="1"/>
          </p:cNvPicPr>
          <p:nvPr/>
        </p:nvPicPr>
        <p:blipFill>
          <a:blip r:embed="rId2"/>
          <a:stretch>
            <a:fillRect/>
          </a:stretch>
        </p:blipFill>
        <p:spPr>
          <a:xfrm>
            <a:off x="1581150" y="4813300"/>
            <a:ext cx="887413" cy="1219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8">
                                            <p:txEl>
                                              <p:charRg st="0" end="14"/>
                                            </p:txEl>
                                          </p:spTgt>
                                        </p:tgtEl>
                                        <p:attrNameLst>
                                          <p:attrName>style.visibility</p:attrName>
                                        </p:attrNameLst>
                                      </p:cBhvr>
                                      <p:to>
                                        <p:strVal val="visible"/>
                                      </p:to>
                                    </p:set>
                                    <p:anim calcmode="lin" valueType="num">
                                      <p:cBhvr additive="base">
                                        <p:cTn id="7" dur="500" fill="hold"/>
                                        <p:tgtEl>
                                          <p:spTgt spid="41988">
                                            <p:txEl>
                                              <p:charRg st="0" end="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8">
                                            <p:txEl>
                                              <p:charRg st="0" end="1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988">
                                            <p:txEl>
                                              <p:charRg st="14" end="107"/>
                                            </p:txEl>
                                          </p:spTgt>
                                        </p:tgtEl>
                                        <p:attrNameLst>
                                          <p:attrName>style.visibility</p:attrName>
                                        </p:attrNameLst>
                                      </p:cBhvr>
                                      <p:to>
                                        <p:strVal val="visible"/>
                                      </p:to>
                                    </p:set>
                                    <p:anim calcmode="lin" valueType="num">
                                      <p:cBhvr additive="base">
                                        <p:cTn id="13" dur="500" fill="hold"/>
                                        <p:tgtEl>
                                          <p:spTgt spid="41988">
                                            <p:txEl>
                                              <p:charRg st="14" end="10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8">
                                            <p:txEl>
                                              <p:charRg st="14" end="10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页脚占位符 4"/>
          <p:cNvSpPr txBox="1">
            <a:spLocks noGrp="1"/>
          </p:cNvSpPr>
          <p:nvPr/>
        </p:nvSpPr>
        <p:spPr>
          <a:xfrm>
            <a:off x="5476875" y="6210300"/>
            <a:ext cx="3667125" cy="647700"/>
          </a:xfrm>
          <a:prstGeom prst="rect">
            <a:avLst/>
          </a:prstGeom>
          <a:solidFill>
            <a:srgbClr val="808080"/>
          </a:solidFill>
          <a:ln w="9525">
            <a:noFill/>
          </a:ln>
        </p:spPr>
        <p:txBody>
          <a:bodyPr/>
          <a:p>
            <a:r>
              <a:rPr lang="en-US" altLang="zh-CN" sz="2000" b="0" dirty="0">
                <a:solidFill>
                  <a:srgbClr val="FF66CC"/>
                </a:solidFill>
                <a:latin typeface="Arial" panose="020B0604020202020204" pitchFamily="34" charset="0"/>
                <a:ea typeface="华文琥珀" panose="02010800040101010101" pitchFamily="2" charset="-122"/>
              </a:rPr>
              <a:t>Tour Guide Practice</a:t>
            </a:r>
            <a:endParaRPr lang="en-US" altLang="zh-CN" sz="2000" b="0" dirty="0">
              <a:solidFill>
                <a:srgbClr val="FF66CC"/>
              </a:solidFill>
              <a:latin typeface="Arial" panose="020B0604020202020204" pitchFamily="34" charset="0"/>
              <a:ea typeface="华文琥珀" panose="02010800040101010101" pitchFamily="2" charset="-122"/>
            </a:endParaRPr>
          </a:p>
        </p:txBody>
      </p:sp>
      <p:sp>
        <p:nvSpPr>
          <p:cNvPr id="8195"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1 Introducing an Exhibition </a:t>
            </a:r>
            <a:endParaRPr lang="zh-CN" altLang="en-US" sz="2800" dirty="0">
              <a:latin typeface="Arial" panose="020B0604020202020204" pitchFamily="34" charset="0"/>
              <a:ea typeface="宋体" panose="02010600030101010101" pitchFamily="2" charset="-122"/>
            </a:endParaRPr>
          </a:p>
        </p:txBody>
      </p:sp>
      <p:grpSp>
        <p:nvGrpSpPr>
          <p:cNvPr id="8196" name="Group 19"/>
          <p:cNvGrpSpPr/>
          <p:nvPr/>
        </p:nvGrpSpPr>
        <p:grpSpPr>
          <a:xfrm>
            <a:off x="1068388" y="630238"/>
            <a:ext cx="693737" cy="728662"/>
            <a:chOff x="802" y="845"/>
            <a:chExt cx="827" cy="826"/>
          </a:xfrm>
        </p:grpSpPr>
        <p:sp>
          <p:nvSpPr>
            <p:cNvPr id="8200"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8201"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8202"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8197" name="Rectangle 3"/>
          <p:cNvSpPr/>
          <p:nvPr/>
        </p:nvSpPr>
        <p:spPr>
          <a:xfrm>
            <a:off x="554038" y="815975"/>
            <a:ext cx="8589962" cy="5718175"/>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be dedicated to </a:t>
            </a:r>
            <a:r>
              <a:rPr lang="en-US" altLang="zh-CN" sz="2400" i="1" dirty="0">
                <a:solidFill>
                  <a:schemeClr val="accent1"/>
                </a:solidFill>
                <a:latin typeface="Times New Roman" panose="02020603050405020304" pitchFamily="18" charset="0"/>
                <a:ea typeface="宋体" panose="02010600030101010101" pitchFamily="2" charset="-122"/>
              </a:rPr>
              <a:t>adj</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致力于</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mission </a:t>
            </a:r>
            <a:r>
              <a:rPr lang="en-US" altLang="zh-CN" sz="2400" i="1" dirty="0">
                <a:solidFill>
                  <a:schemeClr val="accent1"/>
                </a:solidFill>
                <a:latin typeface="Times New Roman" panose="02020603050405020304" pitchFamily="18" charset="0"/>
                <a:ea typeface="宋体" panose="02010600030101010101" pitchFamily="2" charset="-122"/>
              </a:rPr>
              <a:t>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任务，使命</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productivity </a:t>
            </a:r>
            <a:r>
              <a:rPr lang="en-US" altLang="zh-CN" sz="2400" i="1" dirty="0">
                <a:solidFill>
                  <a:schemeClr val="accent1"/>
                </a:solidFill>
                <a:latin typeface="Times New Roman" panose="02020603050405020304" pitchFamily="18" charset="0"/>
                <a:ea typeface="宋体" panose="02010600030101010101" pitchFamily="2" charset="-122"/>
              </a:rPr>
              <a:t>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生产力</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vane </a:t>
            </a:r>
            <a:r>
              <a:rPr lang="en-US" altLang="zh-CN" sz="2400" i="1" dirty="0">
                <a:solidFill>
                  <a:schemeClr val="accent1"/>
                </a:solidFill>
                <a:latin typeface="Times New Roman" panose="02020603050405020304" pitchFamily="18" charset="0"/>
                <a:ea typeface="宋体" panose="02010600030101010101" pitchFamily="2" charset="-122"/>
              </a:rPr>
              <a:t>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风向标</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elite </a:t>
            </a:r>
            <a:r>
              <a:rPr lang="en-US" altLang="zh-CN" sz="2400" i="1" dirty="0">
                <a:solidFill>
                  <a:schemeClr val="accent1"/>
                </a:solidFill>
                <a:latin typeface="Times New Roman" panose="02020603050405020304" pitchFamily="18" charset="0"/>
                <a:ea typeface="宋体" panose="02010600030101010101" pitchFamily="2" charset="-122"/>
              </a:rPr>
              <a:t>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精英</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legendary</a:t>
            </a:r>
            <a:r>
              <a:rPr lang="en-US" altLang="zh-CN" sz="2400" i="1" dirty="0">
                <a:solidFill>
                  <a:schemeClr val="accent1"/>
                </a:solidFill>
                <a:latin typeface="Times New Roman" panose="02020603050405020304" pitchFamily="18" charset="0"/>
                <a:ea typeface="宋体" panose="02010600030101010101" pitchFamily="2" charset="-122"/>
              </a:rPr>
              <a:t> adj. </a:t>
            </a:r>
            <a:r>
              <a:rPr lang="zh-CN" altLang="en-US" sz="2400" dirty="0">
                <a:solidFill>
                  <a:schemeClr val="accent1"/>
                </a:solidFill>
                <a:latin typeface="Times New Roman" panose="02020603050405020304" pitchFamily="18" charset="0"/>
                <a:ea typeface="宋体" panose="02010600030101010101" pitchFamily="2" charset="-122"/>
              </a:rPr>
              <a:t>传奇式的</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boast </a:t>
            </a:r>
            <a:r>
              <a:rPr lang="en-US" altLang="zh-CN" sz="2400" i="1" dirty="0">
                <a:solidFill>
                  <a:schemeClr val="accent1"/>
                </a:solidFill>
                <a:latin typeface="Times New Roman" panose="02020603050405020304" pitchFamily="18" charset="0"/>
                <a:ea typeface="宋体" panose="02010600030101010101" pitchFamily="2" charset="-122"/>
              </a:rPr>
              <a:t>v. </a:t>
            </a:r>
            <a:r>
              <a:rPr lang="zh-CN" altLang="en-US" sz="2400" dirty="0">
                <a:solidFill>
                  <a:schemeClr val="accent1"/>
                </a:solidFill>
                <a:latin typeface="Times New Roman" panose="02020603050405020304" pitchFamily="18" charset="0"/>
                <a:ea typeface="宋体" panose="02010600030101010101" pitchFamily="2" charset="-122"/>
              </a:rPr>
              <a:t>以</a:t>
            </a:r>
            <a:r>
              <a:rPr lang="en-US" altLang="zh-CN" sz="2400" dirty="0">
                <a:solidFill>
                  <a:schemeClr val="accent1"/>
                </a:solidFill>
                <a:latin typeface="Times New Roman" panose="02020603050405020304" pitchFamily="18" charset="0"/>
                <a:ea typeface="宋体" panose="02010600030101010101" pitchFamily="2" charset="-122"/>
              </a:rPr>
              <a:t>……</a:t>
            </a:r>
            <a:r>
              <a:rPr lang="zh-CN" altLang="en-US" sz="2400" dirty="0">
                <a:solidFill>
                  <a:schemeClr val="accent1"/>
                </a:solidFill>
                <a:latin typeface="Times New Roman" panose="02020603050405020304" pitchFamily="18" charset="0"/>
                <a:ea typeface="宋体" panose="02010600030101010101" pitchFamily="2" charset="-122"/>
              </a:rPr>
              <a:t>为荣</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biannually </a:t>
            </a:r>
            <a:r>
              <a:rPr lang="en-US" altLang="zh-CN" sz="2400" i="1" dirty="0">
                <a:solidFill>
                  <a:schemeClr val="accent1"/>
                </a:solidFill>
                <a:latin typeface="Times New Roman" panose="02020603050405020304" pitchFamily="18" charset="0"/>
                <a:ea typeface="宋体" panose="02010600030101010101" pitchFamily="2" charset="-122"/>
              </a:rPr>
              <a:t>adv.</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一年两次的</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accommodate </a:t>
            </a:r>
            <a:r>
              <a:rPr lang="en-US" altLang="zh-CN" sz="2400" i="1" dirty="0">
                <a:solidFill>
                  <a:schemeClr val="accent1"/>
                </a:solidFill>
                <a:latin typeface="Times New Roman" panose="02020603050405020304" pitchFamily="18" charset="0"/>
                <a:ea typeface="宋体" panose="02010600030101010101" pitchFamily="2" charset="-122"/>
              </a:rPr>
              <a:t>v.</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容纳</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electrical appliance </a:t>
            </a:r>
            <a:r>
              <a:rPr lang="en-US" altLang="zh-CN" sz="2400" i="1" dirty="0">
                <a:solidFill>
                  <a:schemeClr val="accent1"/>
                </a:solidFill>
                <a:latin typeface="Times New Roman" panose="02020603050405020304" pitchFamily="18" charset="0"/>
                <a:ea typeface="宋体" panose="02010600030101010101" pitchFamily="2" charset="-122"/>
              </a:rPr>
              <a:t>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电器</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textiles </a:t>
            </a:r>
            <a:r>
              <a:rPr lang="en-US" altLang="zh-CN" sz="2400" i="1" dirty="0">
                <a:solidFill>
                  <a:schemeClr val="accent1"/>
                </a:solidFill>
                <a:latin typeface="Times New Roman" panose="02020603050405020304" pitchFamily="18" charset="0"/>
                <a:ea typeface="宋体" panose="02010600030101010101" pitchFamily="2" charset="-122"/>
              </a:rPr>
              <a:t>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纺织品</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garment</a:t>
            </a:r>
            <a:r>
              <a:rPr lang="en-US" altLang="zh-CN" sz="2400" i="1" dirty="0">
                <a:solidFill>
                  <a:schemeClr val="accent1"/>
                </a:solidFill>
                <a:latin typeface="Times New Roman" panose="02020603050405020304" pitchFamily="18" charset="0"/>
                <a:ea typeface="宋体" panose="02010600030101010101" pitchFamily="2" charset="-122"/>
              </a:rPr>
              <a:t> 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服装</a:t>
            </a:r>
            <a:endParaRPr lang="zh-CN" altLang="en-US" sz="2400" dirty="0">
              <a:solidFill>
                <a:schemeClr val="accent1"/>
              </a:solidFill>
              <a:latin typeface="Times New Roman" panose="02020603050405020304" pitchFamily="18"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400" dirty="0">
                <a:solidFill>
                  <a:schemeClr val="accent1"/>
                </a:solidFill>
                <a:latin typeface="Times New Roman" panose="02020603050405020304" pitchFamily="18" charset="0"/>
                <a:ea typeface="宋体" panose="02010600030101010101" pitchFamily="2" charset="-122"/>
              </a:rPr>
              <a:t>exceed</a:t>
            </a:r>
            <a:r>
              <a:rPr lang="en-US" altLang="zh-CN" sz="2400" i="1" dirty="0">
                <a:solidFill>
                  <a:schemeClr val="accent1"/>
                </a:solidFill>
                <a:latin typeface="Times New Roman" panose="02020603050405020304" pitchFamily="18" charset="0"/>
                <a:ea typeface="宋体" panose="02010600030101010101" pitchFamily="2" charset="-122"/>
              </a:rPr>
              <a:t> v.</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超过</a:t>
            </a:r>
            <a:endParaRPr lang="zh-CN" altLang="en-US" sz="2400" dirty="0">
              <a:solidFill>
                <a:schemeClr val="accent1"/>
              </a:solidFill>
              <a:latin typeface="Times New Roman" panose="02020603050405020304" pitchFamily="18" charset="0"/>
              <a:ea typeface="宋体" panose="02010600030101010101" pitchFamily="2" charset="-122"/>
            </a:endParaRPr>
          </a:p>
        </p:txBody>
      </p:sp>
      <p:sp>
        <p:nvSpPr>
          <p:cNvPr id="8198" name="Rectangle 10"/>
          <p:cNvSpPr/>
          <p:nvPr/>
        </p:nvSpPr>
        <p:spPr>
          <a:xfrm>
            <a:off x="4572000" y="876300"/>
            <a:ext cx="4572000" cy="4838700"/>
          </a:xfrm>
          <a:prstGeom prst="rect">
            <a:avLst/>
          </a:prstGeom>
          <a:noFill/>
          <a:ln w="28575">
            <a:noFill/>
          </a:ln>
        </p:spPr>
        <p:txBody>
          <a:bodyPr>
            <a:spAutoFit/>
          </a:bodyPr>
          <a:p>
            <a:r>
              <a:rPr lang="en-US" altLang="zh-CN" sz="2400" dirty="0">
                <a:solidFill>
                  <a:schemeClr val="accent1"/>
                </a:solidFill>
                <a:latin typeface="Times New Roman" panose="02020603050405020304" pitchFamily="18" charset="0"/>
                <a:ea typeface="宋体" panose="02010600030101010101" pitchFamily="2" charset="-122"/>
              </a:rPr>
              <a:t>accumulated </a:t>
            </a:r>
            <a:r>
              <a:rPr lang="en-US" altLang="zh-CN" sz="2400" i="1" dirty="0">
                <a:solidFill>
                  <a:schemeClr val="accent1"/>
                </a:solidFill>
                <a:latin typeface="Times New Roman" panose="02020603050405020304" pitchFamily="18" charset="0"/>
                <a:ea typeface="宋体" panose="02010600030101010101" pitchFamily="2" charset="-122"/>
              </a:rPr>
              <a:t>adj. </a:t>
            </a:r>
            <a:r>
              <a:rPr lang="zh-CN" altLang="en-US" sz="2400" dirty="0">
                <a:solidFill>
                  <a:schemeClr val="accent1"/>
                </a:solidFill>
                <a:latin typeface="Times New Roman" panose="02020603050405020304" pitchFamily="18" charset="0"/>
                <a:ea typeface="宋体" panose="02010600030101010101" pitchFamily="2" charset="-122"/>
              </a:rPr>
              <a:t>累积的</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uninterruptedly </a:t>
            </a:r>
            <a:r>
              <a:rPr lang="en-US" altLang="zh-CN" sz="2400" i="1" dirty="0">
                <a:solidFill>
                  <a:schemeClr val="accent1"/>
                </a:solidFill>
                <a:latin typeface="Times New Roman" panose="02020603050405020304" pitchFamily="18" charset="0"/>
                <a:ea typeface="宋体" panose="02010600030101010101" pitchFamily="2" charset="-122"/>
              </a:rPr>
              <a:t>adv. </a:t>
            </a:r>
            <a:r>
              <a:rPr lang="zh-CN" altLang="en-US" sz="2400" dirty="0">
                <a:solidFill>
                  <a:schemeClr val="accent1"/>
                </a:solidFill>
                <a:latin typeface="Times New Roman" panose="02020603050405020304" pitchFamily="18" charset="0"/>
                <a:ea typeface="宋体" panose="02010600030101010101" pitchFamily="2" charset="-122"/>
              </a:rPr>
              <a:t>不间断地</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inaugurate </a:t>
            </a:r>
            <a:r>
              <a:rPr lang="en-US" altLang="zh-CN" sz="2400" i="1" dirty="0">
                <a:solidFill>
                  <a:schemeClr val="accent1"/>
                </a:solidFill>
                <a:latin typeface="Times New Roman" panose="02020603050405020304" pitchFamily="18" charset="0"/>
                <a:ea typeface="宋体" panose="02010600030101010101" pitchFamily="2" charset="-122"/>
              </a:rPr>
              <a:t>v.</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开创，创始</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gross </a:t>
            </a:r>
            <a:r>
              <a:rPr lang="en-US" altLang="zh-CN" sz="2400" i="1" dirty="0">
                <a:solidFill>
                  <a:schemeClr val="accent1"/>
                </a:solidFill>
                <a:latin typeface="Times New Roman" panose="02020603050405020304" pitchFamily="18" charset="0"/>
                <a:ea typeface="宋体" panose="02010600030101010101" pitchFamily="2" charset="-122"/>
              </a:rPr>
              <a:t>adj</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总的</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scale </a:t>
            </a:r>
            <a:r>
              <a:rPr lang="en-US" altLang="zh-CN" sz="2400" i="1" dirty="0">
                <a:solidFill>
                  <a:schemeClr val="accent1"/>
                </a:solidFill>
                <a:latin typeface="Times New Roman" panose="02020603050405020304" pitchFamily="18" charset="0"/>
                <a:ea typeface="宋体" panose="02010600030101010101" pitchFamily="2" charset="-122"/>
              </a:rPr>
              <a:t>n. </a:t>
            </a:r>
            <a:r>
              <a:rPr lang="zh-CN" altLang="en-US" sz="2400" dirty="0">
                <a:solidFill>
                  <a:schemeClr val="accent1"/>
                </a:solidFill>
                <a:latin typeface="Times New Roman" panose="02020603050405020304" pitchFamily="18" charset="0"/>
                <a:ea typeface="宋体" panose="02010600030101010101" pitchFamily="2" charset="-122"/>
              </a:rPr>
              <a:t>规模</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multi-functional </a:t>
            </a:r>
            <a:r>
              <a:rPr lang="en-US" altLang="zh-CN" sz="2400" i="1" dirty="0">
                <a:solidFill>
                  <a:schemeClr val="accent1"/>
                </a:solidFill>
                <a:latin typeface="Times New Roman" panose="02020603050405020304" pitchFamily="18" charset="0"/>
                <a:ea typeface="宋体" panose="02010600030101010101" pitchFamily="2" charset="-122"/>
              </a:rPr>
              <a:t>adj.</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多功能的</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platform </a:t>
            </a:r>
            <a:r>
              <a:rPr lang="en-US" altLang="zh-CN" sz="2400" i="1" dirty="0">
                <a:solidFill>
                  <a:schemeClr val="accent1"/>
                </a:solidFill>
                <a:latin typeface="Times New Roman" panose="02020603050405020304" pitchFamily="18" charset="0"/>
                <a:ea typeface="宋体" panose="02010600030101010101" pitchFamily="2" charset="-122"/>
              </a:rPr>
              <a:t>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平台</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credibility </a:t>
            </a:r>
            <a:r>
              <a:rPr lang="en-US" altLang="zh-CN" sz="2400" i="1" dirty="0">
                <a:solidFill>
                  <a:schemeClr val="accent1"/>
                </a:solidFill>
                <a:latin typeface="Times New Roman" panose="02020603050405020304" pitchFamily="18" charset="0"/>
                <a:ea typeface="宋体" panose="02010600030101010101" pitchFamily="2" charset="-122"/>
              </a:rPr>
              <a:t>n. </a:t>
            </a:r>
            <a:r>
              <a:rPr lang="zh-CN" altLang="en-US" sz="2400" dirty="0">
                <a:solidFill>
                  <a:schemeClr val="accent1"/>
                </a:solidFill>
                <a:latin typeface="Times New Roman" panose="02020603050405020304" pitchFamily="18" charset="0"/>
                <a:ea typeface="宋体" panose="02010600030101010101" pitchFamily="2" charset="-122"/>
              </a:rPr>
              <a:t>信用，信誉</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financial capability </a:t>
            </a:r>
            <a:r>
              <a:rPr lang="en-US" altLang="zh-CN" sz="2400" i="1" dirty="0">
                <a:solidFill>
                  <a:schemeClr val="accent1"/>
                </a:solidFill>
                <a:latin typeface="Times New Roman" panose="02020603050405020304" pitchFamily="18" charset="0"/>
                <a:ea typeface="宋体" panose="02010600030101010101" pitchFamily="2" charset="-122"/>
              </a:rPr>
              <a:t>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经济实力</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institution </a:t>
            </a:r>
            <a:r>
              <a:rPr lang="en-US" altLang="zh-CN" sz="2400" i="1" dirty="0">
                <a:solidFill>
                  <a:schemeClr val="accent1"/>
                </a:solidFill>
                <a:latin typeface="Times New Roman" panose="02020603050405020304" pitchFamily="18" charset="0"/>
                <a:ea typeface="宋体" panose="02010600030101010101" pitchFamily="2" charset="-122"/>
              </a:rPr>
              <a:t>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机构</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commodity n. </a:t>
            </a:r>
            <a:r>
              <a:rPr lang="zh-CN" altLang="en-US" sz="2400" dirty="0">
                <a:solidFill>
                  <a:schemeClr val="accent1"/>
                </a:solidFill>
                <a:latin typeface="Times New Roman" panose="02020603050405020304" pitchFamily="18" charset="0"/>
                <a:ea typeface="宋体" panose="02010600030101010101" pitchFamily="2" charset="-122"/>
              </a:rPr>
              <a:t>商品</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inspection </a:t>
            </a:r>
            <a:r>
              <a:rPr lang="en-US" altLang="zh-CN" sz="2400" i="1" dirty="0">
                <a:solidFill>
                  <a:schemeClr val="accent1"/>
                </a:solidFill>
                <a:latin typeface="Times New Roman" panose="02020603050405020304" pitchFamily="18" charset="0"/>
                <a:ea typeface="宋体" panose="02010600030101010101" pitchFamily="2" charset="-122"/>
              </a:rPr>
              <a:t>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商品检验</a:t>
            </a:r>
            <a:endParaRPr lang="zh-CN" altLang="en-US" sz="2400" dirty="0">
              <a:solidFill>
                <a:schemeClr val="accent1"/>
              </a:solidFill>
              <a:latin typeface="Times New Roman" panose="02020603050405020304" pitchFamily="18" charset="0"/>
              <a:ea typeface="宋体" panose="02010600030101010101" pitchFamily="2" charset="-122"/>
            </a:endParaRPr>
          </a:p>
          <a:p>
            <a:r>
              <a:rPr lang="en-US" altLang="zh-CN" sz="2400" dirty="0">
                <a:solidFill>
                  <a:schemeClr val="accent1"/>
                </a:solidFill>
                <a:latin typeface="Times New Roman" panose="02020603050405020304" pitchFamily="18" charset="0"/>
                <a:ea typeface="宋体" panose="02010600030101010101" pitchFamily="2" charset="-122"/>
              </a:rPr>
              <a:t>consultation </a:t>
            </a:r>
            <a:r>
              <a:rPr lang="en-US" altLang="zh-CN" sz="2400" i="1" dirty="0">
                <a:solidFill>
                  <a:schemeClr val="accent1"/>
                </a:solidFill>
                <a:latin typeface="Times New Roman" panose="02020603050405020304" pitchFamily="18" charset="0"/>
                <a:ea typeface="宋体" panose="02010600030101010101" pitchFamily="2" charset="-122"/>
              </a:rPr>
              <a:t>n.</a:t>
            </a:r>
            <a:r>
              <a:rPr lang="en-US" altLang="zh-CN" sz="2400" dirty="0">
                <a:solidFill>
                  <a:schemeClr val="accent1"/>
                </a:solidFill>
                <a:latin typeface="Times New Roman" panose="02020603050405020304" pitchFamily="18" charset="0"/>
                <a:ea typeface="宋体" panose="02010600030101010101" pitchFamily="2" charset="-122"/>
              </a:rPr>
              <a:t> </a:t>
            </a:r>
            <a:r>
              <a:rPr lang="zh-CN" altLang="en-US" sz="2400" dirty="0">
                <a:solidFill>
                  <a:schemeClr val="accent1"/>
                </a:solidFill>
                <a:latin typeface="Times New Roman" panose="02020603050405020304" pitchFamily="18" charset="0"/>
                <a:ea typeface="宋体" panose="02010600030101010101" pitchFamily="2" charset="-122"/>
              </a:rPr>
              <a:t>咨询</a:t>
            </a:r>
            <a:endParaRPr lang="en-US" altLang="zh-CN" sz="2400" dirty="0">
              <a:solidFill>
                <a:schemeClr val="accent1"/>
              </a:solidFill>
              <a:latin typeface="Times New Roman" panose="02020603050405020304" pitchFamily="18" charset="0"/>
              <a:ea typeface="宋体" panose="02010600030101010101" pitchFamily="2" charset="-122"/>
            </a:endParaRPr>
          </a:p>
        </p:txBody>
      </p:sp>
      <p:pic>
        <p:nvPicPr>
          <p:cNvPr id="8199" name="Picture 6" descr="2">
            <a:hlinkClick r:id="rId1" action="ppaction://hlinksldjump"/>
          </p:cNvPr>
          <p:cNvPicPr>
            <a:picLocks noChangeAspect="1"/>
          </p:cNvPicPr>
          <p:nvPr/>
        </p:nvPicPr>
        <p:blipFill>
          <a:blip r:embed="rId2"/>
          <a:stretch>
            <a:fillRect/>
          </a:stretch>
        </p:blipFill>
        <p:spPr>
          <a:xfrm>
            <a:off x="3810000" y="5638800"/>
            <a:ext cx="887413" cy="1219200"/>
          </a:xfrm>
          <a:prstGeom prst="rect">
            <a:avLst/>
          </a:prstGeom>
          <a:noFill/>
          <a:ln w="9525">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Practical English for Exhibition and Trade Fair</a:t>
            </a:r>
            <a:endParaRPr kumimoji="0" lang="en-US" altLang="zh-CN" sz="1800" b="1" i="0" u="none" strike="noStrike" kern="1200" cap="none" spc="0" normalizeH="0" baseline="0" noProof="0" smtClean="0">
              <a:ln>
                <a:noFill/>
              </a:ln>
              <a:solidFill>
                <a:srgbClr val="1C1C1C"/>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2000" b="0" i="0" u="none" strike="noStrike" kern="1200" cap="none" spc="0" normalizeH="0" baseline="0" noProof="0" smtClean="0">
              <a:ln>
                <a:noFill/>
              </a:ln>
              <a:solidFill>
                <a:srgbClr val="FF66CC"/>
              </a:solidFill>
              <a:effectLst/>
              <a:uLnTx/>
              <a:uFillTx/>
              <a:latin typeface="Arial" panose="020B0604020202020204" pitchFamily="34" charset="0"/>
              <a:ea typeface="华文琥珀" panose="02010800040101010101" pitchFamily="2" charset="-122"/>
              <a:cs typeface="+mn-cs"/>
            </a:endParaRPr>
          </a:p>
        </p:txBody>
      </p:sp>
      <p:sp>
        <p:nvSpPr>
          <p:cNvPr id="9219"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1 Introducing an Exhibition </a:t>
            </a:r>
            <a:endParaRPr lang="zh-CN" altLang="en-US" sz="2800" dirty="0">
              <a:latin typeface="Arial" panose="020B0604020202020204" pitchFamily="34" charset="0"/>
              <a:ea typeface="宋体" panose="02010600030101010101" pitchFamily="2" charset="-122"/>
            </a:endParaRPr>
          </a:p>
        </p:txBody>
      </p:sp>
      <p:grpSp>
        <p:nvGrpSpPr>
          <p:cNvPr id="9220" name="Group 19"/>
          <p:cNvGrpSpPr/>
          <p:nvPr/>
        </p:nvGrpSpPr>
        <p:grpSpPr>
          <a:xfrm>
            <a:off x="1068388" y="630238"/>
            <a:ext cx="693737" cy="728662"/>
            <a:chOff x="802" y="845"/>
            <a:chExt cx="827" cy="826"/>
          </a:xfrm>
        </p:grpSpPr>
        <p:sp>
          <p:nvSpPr>
            <p:cNvPr id="922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922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922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9235" name="Rectangle 3"/>
          <p:cNvSpPr/>
          <p:nvPr/>
        </p:nvSpPr>
        <p:spPr>
          <a:xfrm>
            <a:off x="554355" y="1101725"/>
            <a:ext cx="8590280" cy="5028565"/>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Arial" panose="020B0604020202020204" pitchFamily="34" charset="0"/>
                <a:ea typeface="宋体" panose="02010600030101010101" pitchFamily="2" charset="-122"/>
              </a:rPr>
              <a:t>Activity 1 Pair work</a:t>
            </a:r>
            <a:r>
              <a:rPr lang="en-US" altLang="zh-CN" sz="2800" dirty="0">
                <a:solidFill>
                  <a:schemeClr val="tx2"/>
                </a:solidFill>
                <a:latin typeface="Arial" panose="020B0604020202020204" pitchFamily="34" charset="0"/>
                <a:ea typeface="宋体" panose="02010600030101010101" pitchFamily="2" charset="-122"/>
              </a:rPr>
              <a:t> </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tx2"/>
                </a:solidFill>
                <a:latin typeface="Arial" panose="020B0604020202020204" pitchFamily="34" charset="0"/>
                <a:ea typeface="宋体" panose="02010600030101010101" pitchFamily="2" charset="-122"/>
              </a:rPr>
              <a:t>   Do you know anything about the World Expo and the Canton Fair? Tell your partner what you know about these two events.</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3200" dirty="0">
                <a:solidFill>
                  <a:schemeClr val="tx2"/>
                </a:solidFill>
                <a:latin typeface="Arial" panose="020B0604020202020204" pitchFamily="34" charset="0"/>
                <a:ea typeface="宋体" panose="02010600030101010101" pitchFamily="2" charset="-122"/>
              </a:rPr>
              <a:t>the exhibition</a:t>
            </a:r>
            <a:endParaRPr lang="en-US" altLang="zh-CN" sz="32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3200" dirty="0">
                <a:solidFill>
                  <a:schemeClr val="tx2"/>
                </a:solidFill>
                <a:latin typeface="Arial" panose="020B0604020202020204" pitchFamily="34" charset="0"/>
                <a:ea typeface="宋体" panose="02010600030101010101" pitchFamily="2" charset="-122"/>
              </a:rPr>
              <a:t>the organizer</a:t>
            </a:r>
            <a:endParaRPr lang="en-US" altLang="zh-CN" sz="32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3200" dirty="0">
                <a:solidFill>
                  <a:schemeClr val="tx2"/>
                </a:solidFill>
                <a:latin typeface="Arial" panose="020B0604020202020204" pitchFamily="34" charset="0"/>
                <a:ea typeface="宋体" panose="02010600030101010101" pitchFamily="2" charset="-122"/>
              </a:rPr>
              <a:t>the exhibitors</a:t>
            </a:r>
            <a:endParaRPr lang="en-US" altLang="zh-CN" sz="32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3200" dirty="0">
                <a:solidFill>
                  <a:schemeClr val="tx2"/>
                </a:solidFill>
                <a:latin typeface="Arial" panose="020B0604020202020204" pitchFamily="34" charset="0"/>
                <a:ea typeface="宋体" panose="02010600030101010101" pitchFamily="2" charset="-122"/>
              </a:rPr>
              <a:t>the visitors</a:t>
            </a:r>
            <a:endParaRPr lang="en-US" altLang="zh-CN" sz="32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buChar char="£"/>
            </a:pPr>
            <a:r>
              <a:rPr lang="en-US" altLang="zh-CN" sz="3200" dirty="0">
                <a:solidFill>
                  <a:schemeClr val="tx2"/>
                </a:solidFill>
                <a:latin typeface="Arial" panose="020B0604020202020204" pitchFamily="34" charset="0"/>
                <a:ea typeface="宋体" panose="02010600030101010101" pitchFamily="2" charset="-122"/>
              </a:rPr>
              <a:t>the exhibits</a:t>
            </a:r>
            <a:endParaRPr lang="zh-CN" altLang="zh-CN" sz="3200" dirty="0">
              <a:solidFill>
                <a:schemeClr val="tx2"/>
              </a:solidFill>
              <a:latin typeface="Arial" panose="020B0604020202020204" pitchFamily="34" charset="0"/>
              <a:ea typeface="宋体" panose="02010600030101010101" pitchFamily="2" charset="-122"/>
            </a:endParaRPr>
          </a:p>
        </p:txBody>
      </p:sp>
      <p:pic>
        <p:nvPicPr>
          <p:cNvPr id="9222" name="Picture 6" descr="2">
            <a:hlinkClick r:id="rId1" action="ppaction://hlinksldjump"/>
          </p:cNvPr>
          <p:cNvPicPr>
            <a:picLocks noChangeAspect="1"/>
          </p:cNvPicPr>
          <p:nvPr/>
        </p:nvPicPr>
        <p:blipFill>
          <a:blip r:embed="rId2"/>
          <a:stretch>
            <a:fillRect/>
          </a:stretch>
        </p:blipFill>
        <p:spPr>
          <a:xfrm>
            <a:off x="8064500" y="499110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35">
                                            <p:txEl>
                                              <p:charRg st="0" end="22"/>
                                            </p:txEl>
                                          </p:spTgt>
                                        </p:tgtEl>
                                        <p:attrNameLst>
                                          <p:attrName>style.visibility</p:attrName>
                                        </p:attrNameLst>
                                      </p:cBhvr>
                                      <p:to>
                                        <p:strVal val="visible"/>
                                      </p:to>
                                    </p:set>
                                    <p:anim calcmode="lin" valueType="num">
                                      <p:cBhvr additive="base">
                                        <p:cTn id="7" dur="500" fill="hold"/>
                                        <p:tgtEl>
                                          <p:spTgt spid="9235">
                                            <p:txEl>
                                              <p:charRg st="0" end="2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35">
                                            <p:txEl>
                                              <p:charRg st="0" end="2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35">
                                            <p:txEl>
                                              <p:charRg st="22" end="144"/>
                                            </p:txEl>
                                          </p:spTgt>
                                        </p:tgtEl>
                                        <p:attrNameLst>
                                          <p:attrName>style.visibility</p:attrName>
                                        </p:attrNameLst>
                                      </p:cBhvr>
                                      <p:to>
                                        <p:strVal val="visible"/>
                                      </p:to>
                                    </p:set>
                                    <p:anim calcmode="lin" valueType="num">
                                      <p:cBhvr additive="base">
                                        <p:cTn id="13" dur="500" fill="hold"/>
                                        <p:tgtEl>
                                          <p:spTgt spid="9235">
                                            <p:txEl>
                                              <p:charRg st="22" end="14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35">
                                            <p:txEl>
                                              <p:charRg st="22" end="14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235">
                                            <p:txEl>
                                              <p:charRg st="144" end="159"/>
                                            </p:txEl>
                                          </p:spTgt>
                                        </p:tgtEl>
                                        <p:attrNameLst>
                                          <p:attrName>style.visibility</p:attrName>
                                        </p:attrNameLst>
                                      </p:cBhvr>
                                      <p:to>
                                        <p:strVal val="visible"/>
                                      </p:to>
                                    </p:set>
                                    <p:anim calcmode="lin" valueType="num">
                                      <p:cBhvr additive="base">
                                        <p:cTn id="19" dur="500" fill="hold"/>
                                        <p:tgtEl>
                                          <p:spTgt spid="9235">
                                            <p:txEl>
                                              <p:charRg st="144" end="15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35">
                                            <p:txEl>
                                              <p:charRg st="144" end="159"/>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235">
                                            <p:txEl>
                                              <p:charRg st="159" end="173"/>
                                            </p:txEl>
                                          </p:spTgt>
                                        </p:tgtEl>
                                        <p:attrNameLst>
                                          <p:attrName>style.visibility</p:attrName>
                                        </p:attrNameLst>
                                      </p:cBhvr>
                                      <p:to>
                                        <p:strVal val="visible"/>
                                      </p:to>
                                    </p:set>
                                    <p:anim calcmode="lin" valueType="num">
                                      <p:cBhvr additive="base">
                                        <p:cTn id="23" dur="500" fill="hold"/>
                                        <p:tgtEl>
                                          <p:spTgt spid="9235">
                                            <p:txEl>
                                              <p:charRg st="159" end="17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235">
                                            <p:txEl>
                                              <p:charRg st="159" end="17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235">
                                            <p:txEl>
                                              <p:charRg st="173" end="188"/>
                                            </p:txEl>
                                          </p:spTgt>
                                        </p:tgtEl>
                                        <p:attrNameLst>
                                          <p:attrName>style.visibility</p:attrName>
                                        </p:attrNameLst>
                                      </p:cBhvr>
                                      <p:to>
                                        <p:strVal val="visible"/>
                                      </p:to>
                                    </p:set>
                                    <p:anim calcmode="lin" valueType="num">
                                      <p:cBhvr additive="base">
                                        <p:cTn id="27" dur="500" fill="hold"/>
                                        <p:tgtEl>
                                          <p:spTgt spid="9235">
                                            <p:txEl>
                                              <p:charRg st="173" end="18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235">
                                            <p:txEl>
                                              <p:charRg st="173" end="18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235">
                                            <p:txEl>
                                              <p:charRg st="188" end="201"/>
                                            </p:txEl>
                                          </p:spTgt>
                                        </p:tgtEl>
                                        <p:attrNameLst>
                                          <p:attrName>style.visibility</p:attrName>
                                        </p:attrNameLst>
                                      </p:cBhvr>
                                      <p:to>
                                        <p:strVal val="visible"/>
                                      </p:to>
                                    </p:set>
                                    <p:anim calcmode="lin" valueType="num">
                                      <p:cBhvr additive="base">
                                        <p:cTn id="31" dur="500" fill="hold"/>
                                        <p:tgtEl>
                                          <p:spTgt spid="9235">
                                            <p:txEl>
                                              <p:charRg st="188" end="20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35">
                                            <p:txEl>
                                              <p:charRg st="188" end="201"/>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9235">
                                            <p:txEl>
                                              <p:charRg st="201" end="214"/>
                                            </p:txEl>
                                          </p:spTgt>
                                        </p:tgtEl>
                                        <p:attrNameLst>
                                          <p:attrName>style.visibility</p:attrName>
                                        </p:attrNameLst>
                                      </p:cBhvr>
                                      <p:to>
                                        <p:strVal val="visible"/>
                                      </p:to>
                                    </p:set>
                                    <p:anim calcmode="lin" valueType="num">
                                      <p:cBhvr additive="base">
                                        <p:cTn id="35" dur="500" fill="hold"/>
                                        <p:tgtEl>
                                          <p:spTgt spid="9235">
                                            <p:txEl>
                                              <p:charRg st="201" end="21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235">
                                            <p:txEl>
                                              <p:charRg st="201" end="2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10243"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1 Introducing an Exhibition </a:t>
            </a:r>
            <a:endParaRPr lang="zh-CN" altLang="en-US" sz="2800" dirty="0">
              <a:latin typeface="Arial" panose="020B0604020202020204" pitchFamily="34" charset="0"/>
              <a:ea typeface="宋体" panose="02010600030101010101" pitchFamily="2" charset="-122"/>
            </a:endParaRPr>
          </a:p>
        </p:txBody>
      </p:sp>
      <p:grpSp>
        <p:nvGrpSpPr>
          <p:cNvPr id="10244" name="Group 19"/>
          <p:cNvGrpSpPr/>
          <p:nvPr/>
        </p:nvGrpSpPr>
        <p:grpSpPr>
          <a:xfrm>
            <a:off x="1068388" y="630238"/>
            <a:ext cx="693737" cy="728662"/>
            <a:chOff x="802" y="845"/>
            <a:chExt cx="827" cy="826"/>
          </a:xfrm>
        </p:grpSpPr>
        <p:sp>
          <p:nvSpPr>
            <p:cNvPr id="10248"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0249"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0250"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43016" name="Rectangle 3"/>
          <p:cNvSpPr/>
          <p:nvPr/>
        </p:nvSpPr>
        <p:spPr>
          <a:xfrm>
            <a:off x="554355" y="1101725"/>
            <a:ext cx="8589010" cy="5109210"/>
          </a:xfrm>
          <a:prstGeom prst="rect">
            <a:avLst/>
          </a:prstGeom>
          <a:solidFill>
            <a:srgbClr val="FFCCFF"/>
          </a:solidFill>
          <a:ln w="9525">
            <a:noFill/>
          </a:ln>
        </p:spPr>
        <p:txBody>
          <a:bodyPr/>
          <a:p>
            <a:pPr marL="609600" indent="-609600" algn="l" eaLnBrk="0" hangingPunct="0">
              <a:spcBef>
                <a:spcPct val="20000"/>
              </a:spcBef>
              <a:buSzPct val="85000"/>
              <a:buFont typeface="Wingdings" panose="05000000000000000000" pitchFamily="2" charset="2"/>
            </a:pPr>
            <a:r>
              <a:rPr lang="en-US" altLang="zh-CN" sz="2800" u="sng" dirty="0">
                <a:solidFill>
                  <a:schemeClr val="tx2"/>
                </a:solidFill>
                <a:latin typeface="Arial" panose="020B0604020202020204" pitchFamily="34" charset="0"/>
                <a:ea typeface="宋体" panose="02010600030101010101" pitchFamily="2" charset="-122"/>
              </a:rPr>
              <a:t>Activity 2 Reading</a:t>
            </a:r>
            <a:r>
              <a:rPr lang="en-US" altLang="zh-CN" sz="2800" dirty="0">
                <a:solidFill>
                  <a:schemeClr val="tx2"/>
                </a:solidFill>
                <a:latin typeface="Arial" panose="020B0604020202020204" pitchFamily="34" charset="0"/>
                <a:ea typeface="宋体" panose="02010600030101010101" pitchFamily="2" charset="-122"/>
              </a:rPr>
              <a:t> </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l" eaLnBrk="0" hangingPunct="0">
              <a:spcBef>
                <a:spcPct val="20000"/>
              </a:spcBef>
              <a:buSzPct val="85000"/>
              <a:buFont typeface="Wingdings" panose="05000000000000000000" pitchFamily="2" charset="2"/>
            </a:pPr>
            <a:r>
              <a:rPr lang="en-US" altLang="zh-CN" sz="2800" dirty="0">
                <a:solidFill>
                  <a:schemeClr val="tx2"/>
                </a:solidFill>
                <a:latin typeface="Arial" panose="020B0604020202020204" pitchFamily="34" charset="0"/>
                <a:ea typeface="宋体" panose="02010600030101010101" pitchFamily="2" charset="-122"/>
              </a:rPr>
              <a:t>       </a:t>
            </a:r>
            <a:r>
              <a:rPr lang="en-US" altLang="zh-CN" sz="2400" dirty="0">
                <a:solidFill>
                  <a:schemeClr val="tx2"/>
                </a:solidFill>
                <a:latin typeface="Arial" panose="020B0604020202020204" pitchFamily="34" charset="0"/>
                <a:ea typeface="宋体" panose="02010600030101010101" pitchFamily="2" charset="-122"/>
              </a:rPr>
              <a:t>Read the profile of the Canton Fair, then share with your partner your answers to the following questions.</a:t>
            </a:r>
            <a:endParaRPr lang="en-US" altLang="zh-CN" sz="2400" dirty="0">
              <a:solidFill>
                <a:schemeClr val="tx2"/>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3200" dirty="0">
                <a:solidFill>
                  <a:schemeClr val="accent1"/>
                </a:solidFill>
                <a:latin typeface="Times New Roman" panose="02020603050405020304" pitchFamily="18" charset="0"/>
                <a:ea typeface="宋体" panose="02010600030101010101" pitchFamily="2" charset="-122"/>
                <a:cs typeface="Times New Roman" panose="02020603050405020304" pitchFamily="18" charset="0"/>
              </a:rPr>
              <a:t>1. What functions has the Guangzhou Fair performed?     </a:t>
            </a:r>
            <a:endParaRPr lang="en-US" altLang="zh-CN" sz="3200" dirty="0">
              <a:solidFill>
                <a:schemeClr val="accent1"/>
              </a:solidFill>
              <a:latin typeface="Times New Roman" panose="02020603050405020304" pitchFamily="18" charset="0"/>
              <a:ea typeface="宋体" panose="02010600030101010101" pitchFamily="2" charset="-122"/>
              <a:cs typeface="Times New Roman" panose="02020603050405020304" pitchFamily="18" charset="0"/>
            </a:endParaRPr>
          </a:p>
          <a:p>
            <a:pPr marL="609600" indent="-609600" algn="just" eaLnBrk="0" hangingPunct="0">
              <a:spcBef>
                <a:spcPct val="20000"/>
              </a:spcBef>
              <a:buSzPct val="85000"/>
              <a:buFont typeface="Wingdings" panose="05000000000000000000" pitchFamily="2" charset="2"/>
            </a:pPr>
            <a:r>
              <a:rPr lang="zh-CN" altLang="zh-CN" sz="2800" dirty="0">
                <a:solidFill>
                  <a:schemeClr val="tx2"/>
                </a:solidFill>
                <a:latin typeface="Times New Roman" panose="02020603050405020304" pitchFamily="18" charset="0"/>
                <a:ea typeface="宋体" panose="02010600030101010101" pitchFamily="2" charset="-122"/>
                <a:cs typeface="Times New Roman" panose="02020603050405020304" pitchFamily="18" charset="0"/>
              </a:rPr>
              <a:t>Regarded as the largest scale, the highest level, the Canton Fair presents the most comprehensive exhibition covering the widest range of industries and sectors, as well as the richest products and commodities.</a:t>
            </a:r>
            <a:endParaRPr lang="zh-CN" altLang="zh-CN" sz="2800" dirty="0">
              <a:solidFill>
                <a:schemeClr val="tx2"/>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0246" name="Picture 9" descr="imagesCA0Z1IZ3"/>
          <p:cNvPicPr>
            <a:picLocks noChangeAspect="1"/>
          </p:cNvPicPr>
          <p:nvPr/>
        </p:nvPicPr>
        <p:blipFill>
          <a:blip r:embed="rId1"/>
          <a:stretch>
            <a:fillRect/>
          </a:stretch>
        </p:blipFill>
        <p:spPr>
          <a:xfrm>
            <a:off x="266700" y="4359275"/>
            <a:ext cx="533400" cy="533400"/>
          </a:xfrm>
          <a:prstGeom prst="rect">
            <a:avLst/>
          </a:prstGeom>
          <a:noFill/>
          <a:ln w="9525">
            <a:noFill/>
          </a:ln>
        </p:spPr>
      </p:pic>
      <p:pic>
        <p:nvPicPr>
          <p:cNvPr id="10247" name="Picture 6" descr="2">
            <a:hlinkClick r:id="rId2" action="ppaction://hlinksldjump"/>
          </p:cNvPr>
          <p:cNvPicPr>
            <a:picLocks noChangeAspect="1"/>
          </p:cNvPicPr>
          <p:nvPr/>
        </p:nvPicPr>
        <p:blipFill>
          <a:blip r:embed="rId3"/>
          <a:stretch>
            <a:fillRect/>
          </a:stretch>
        </p:blipFill>
        <p:spPr>
          <a:xfrm>
            <a:off x="0" y="540385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6">
                                            <p:txEl>
                                              <p:charRg st="0" end="22"/>
                                            </p:txEl>
                                          </p:spTgt>
                                        </p:tgtEl>
                                        <p:attrNameLst>
                                          <p:attrName>style.visibility</p:attrName>
                                        </p:attrNameLst>
                                      </p:cBhvr>
                                      <p:to>
                                        <p:strVal val="visible"/>
                                      </p:to>
                                    </p:set>
                                    <p:anim calcmode="lin" valueType="num">
                                      <p:cBhvr additive="base">
                                        <p:cTn id="7" dur="500" fill="hold"/>
                                        <p:tgtEl>
                                          <p:spTgt spid="43016">
                                            <p:txEl>
                                              <p:charRg st="0" end="2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6">
                                            <p:txEl>
                                              <p:charRg st="0" end="2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016">
                                            <p:txEl>
                                              <p:charRg st="22" end="191"/>
                                            </p:txEl>
                                          </p:spTgt>
                                        </p:tgtEl>
                                        <p:attrNameLst>
                                          <p:attrName>style.visibility</p:attrName>
                                        </p:attrNameLst>
                                      </p:cBhvr>
                                      <p:to>
                                        <p:strVal val="visible"/>
                                      </p:to>
                                    </p:set>
                                    <p:anim calcmode="lin" valueType="num">
                                      <p:cBhvr additive="base">
                                        <p:cTn id="13" dur="500" fill="hold"/>
                                        <p:tgtEl>
                                          <p:spTgt spid="43016">
                                            <p:txEl>
                                              <p:charRg st="22" end="19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016">
                                            <p:txEl>
                                              <p:charRg st="22" end="19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3016">
                                            <p:txEl>
                                              <p:charRg st="239" end="438"/>
                                            </p:txEl>
                                          </p:spTgt>
                                        </p:tgtEl>
                                        <p:attrNameLst>
                                          <p:attrName>style.visibility</p:attrName>
                                        </p:attrNameLst>
                                      </p:cBhvr>
                                      <p:to>
                                        <p:strVal val="visible"/>
                                      </p:to>
                                    </p:set>
                                    <p:anim calcmode="lin" valueType="num">
                                      <p:cBhvr additive="base">
                                        <p:cTn id="19" dur="500" fill="hold"/>
                                        <p:tgtEl>
                                          <p:spTgt spid="43016">
                                            <p:txEl>
                                              <p:charRg st="239" end="43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016">
                                            <p:txEl>
                                              <p:charRg st="239" end="43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016">
                                            <p:txEl>
                                              <p:charRg st="3" end="3"/>
                                            </p:txEl>
                                          </p:spTgt>
                                        </p:tgtEl>
                                        <p:attrNameLst>
                                          <p:attrName>style.visibility</p:attrName>
                                        </p:attrNameLst>
                                      </p:cBhvr>
                                      <p:to>
                                        <p:strVal val="visible"/>
                                      </p:to>
                                    </p:set>
                                    <p:anim calcmode="lin" valueType="num">
                                      <p:cBhvr additive="base">
                                        <p:cTn id="25" dur="500" fill="hold"/>
                                        <p:tgtEl>
                                          <p:spTgt spid="43016">
                                            <p:txEl>
                                              <p:char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3016">
                                            <p:txEl>
                                              <p:char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页脚占位符 4"/>
          <p:cNvSpPr txBox="1">
            <a:spLocks noGrp="1"/>
          </p:cNvSpPr>
          <p:nvPr/>
        </p:nvSpPr>
        <p:spPr bwMode="auto">
          <a:xfrm>
            <a:off x="5476875" y="6210300"/>
            <a:ext cx="3667125" cy="647700"/>
          </a:xfrm>
          <a:prstGeom prst="rect">
            <a:avLst/>
          </a:prstGeom>
          <a:solidFill>
            <a:srgbClr val="808080"/>
          </a:solidFill>
          <a:ln w="9525">
            <a:noFill/>
            <a:miter lim="800000"/>
          </a:ln>
        </p:spPr>
        <p:txBody>
          <a:bodyPr/>
          <a:lstStyle/>
          <a:p>
            <a:pPr marR="0" defTabSz="914400">
              <a:buClrTx/>
              <a:buSzTx/>
              <a:buFontTx/>
              <a:defRPr/>
            </a:pPr>
            <a:r>
              <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rPr>
              <a:t>Practical English for Exhibition and Trade Fair</a:t>
            </a:r>
            <a:endParaRPr kumimoji="0" lang="en-US" altLang="zh-CN" kern="1200" cap="none" spc="0" normalizeH="0" baseline="0" noProof="0">
              <a:solidFill>
                <a:srgbClr val="1C1C1C"/>
              </a:solidFill>
              <a:effectLst>
                <a:outerShdw blurRad="38100" dist="38100" dir="2700000" algn="tl">
                  <a:srgbClr val="000000"/>
                </a:outerShdw>
              </a:effectLst>
              <a:latin typeface="Arial" panose="020B0604020202020204" pitchFamily="34" charset="0"/>
              <a:ea typeface="宋体" panose="02010600030101010101" pitchFamily="2" charset="-122"/>
              <a:cs typeface="+mn-cs"/>
            </a:endParaRPr>
          </a:p>
          <a:p>
            <a:pPr marR="0" defTabSz="914400">
              <a:buClrTx/>
              <a:buSzTx/>
              <a:buFontTx/>
              <a:defRPr/>
            </a:pPr>
            <a:endParaRPr kumimoji="0" lang="en-US" altLang="zh-CN" sz="2000" b="0" kern="1200" cap="none" spc="0" normalizeH="0" baseline="0" noProof="0">
              <a:solidFill>
                <a:srgbClr val="FF66CC"/>
              </a:solidFill>
              <a:latin typeface="Arial" panose="020B0604020202020204" pitchFamily="34" charset="0"/>
              <a:ea typeface="华文琥珀" panose="02010800040101010101" pitchFamily="2" charset="-122"/>
              <a:cs typeface="+mn-cs"/>
            </a:endParaRPr>
          </a:p>
        </p:txBody>
      </p:sp>
      <p:sp>
        <p:nvSpPr>
          <p:cNvPr id="11267" name="Text Box 38"/>
          <p:cNvSpPr txBox="1"/>
          <p:nvPr/>
        </p:nvSpPr>
        <p:spPr>
          <a:xfrm>
            <a:off x="1050925" y="201613"/>
            <a:ext cx="7900988" cy="519112"/>
          </a:xfrm>
          <a:prstGeom prst="rect">
            <a:avLst/>
          </a:prstGeom>
          <a:solidFill>
            <a:srgbClr val="FF99CC"/>
          </a:solidFill>
          <a:ln w="28575">
            <a:noFill/>
          </a:ln>
        </p:spPr>
        <p:txBody>
          <a:bodyPr>
            <a:spAutoFit/>
          </a:bodyPr>
          <a:p>
            <a:r>
              <a:rPr lang="en-US" altLang="zh-CN" sz="2800" dirty="0">
                <a:latin typeface="Arial" panose="020B0604020202020204" pitchFamily="34" charset="0"/>
                <a:ea typeface="宋体" panose="02010600030101010101" pitchFamily="2" charset="-122"/>
              </a:rPr>
              <a:t>Task 1 Introducing an Exhibition </a:t>
            </a:r>
            <a:endParaRPr lang="zh-CN" altLang="en-US" sz="2800" dirty="0">
              <a:latin typeface="Arial" panose="020B0604020202020204" pitchFamily="34" charset="0"/>
              <a:ea typeface="宋体" panose="02010600030101010101" pitchFamily="2" charset="-122"/>
            </a:endParaRPr>
          </a:p>
        </p:txBody>
      </p:sp>
      <p:grpSp>
        <p:nvGrpSpPr>
          <p:cNvPr id="11268" name="Group 19"/>
          <p:cNvGrpSpPr/>
          <p:nvPr/>
        </p:nvGrpSpPr>
        <p:grpSpPr>
          <a:xfrm>
            <a:off x="1068388" y="630238"/>
            <a:ext cx="693737" cy="728662"/>
            <a:chOff x="802" y="845"/>
            <a:chExt cx="827" cy="826"/>
          </a:xfrm>
        </p:grpSpPr>
        <p:sp>
          <p:nvSpPr>
            <p:cNvPr id="11273" name="Oval 20"/>
            <p:cNvSpPr/>
            <p:nvPr/>
          </p:nvSpPr>
          <p:spPr>
            <a:xfrm>
              <a:off x="802" y="845"/>
              <a:ext cx="827" cy="826"/>
            </a:xfrm>
            <a:prstGeom prst="ellipse">
              <a:avLst/>
            </a:prstGeom>
            <a:solidFill>
              <a:srgbClr val="F8F8F8"/>
            </a:solidFill>
            <a:ln w="38100" cap="flat" cmpd="sng">
              <a:solidFill>
                <a:schemeClr val="hlink"/>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1274" name="Oval 21"/>
            <p:cNvSpPr/>
            <p:nvPr/>
          </p:nvSpPr>
          <p:spPr>
            <a:xfrm>
              <a:off x="836" y="879"/>
              <a:ext cx="758" cy="758"/>
            </a:xfrm>
            <a:prstGeom prst="ellipse">
              <a:avLst/>
            </a:prstGeom>
            <a:noFill/>
            <a:ln w="38100" cap="flat" cmpd="sng">
              <a:solidFill>
                <a:schemeClr val="hlink">
                  <a:alpha val="70195"/>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sp>
          <p:nvSpPr>
            <p:cNvPr id="11275" name="Oval 22"/>
            <p:cNvSpPr/>
            <p:nvPr/>
          </p:nvSpPr>
          <p:spPr>
            <a:xfrm>
              <a:off x="870" y="915"/>
              <a:ext cx="690" cy="690"/>
            </a:xfrm>
            <a:prstGeom prst="ellipse">
              <a:avLst/>
            </a:prstGeom>
            <a:noFill/>
            <a:ln w="38100" cap="flat" cmpd="sng">
              <a:solidFill>
                <a:schemeClr val="hlink">
                  <a:alpha val="30196"/>
                </a:schemeClr>
              </a:solidFill>
              <a:prstDash val="solid"/>
              <a:headEnd type="none" w="med" len="med"/>
              <a:tailEnd type="none" w="med" len="med"/>
            </a:ln>
          </p:spPr>
          <p:txBody>
            <a:bodyPr wrap="none" anchor="ctr"/>
            <a:p>
              <a:pPr algn="l"/>
              <a:endParaRPr lang="zh-CN" altLang="en-US" b="0" dirty="0">
                <a:latin typeface="Calibri" panose="020F0502020204030204" pitchFamily="34" charset="0"/>
                <a:ea typeface="宋体" panose="02010600030101010101" pitchFamily="2" charset="-122"/>
              </a:endParaRPr>
            </a:p>
          </p:txBody>
        </p:sp>
      </p:grpSp>
      <p:sp>
        <p:nvSpPr>
          <p:cNvPr id="44040" name="Rectangle 3"/>
          <p:cNvSpPr/>
          <p:nvPr/>
        </p:nvSpPr>
        <p:spPr>
          <a:xfrm>
            <a:off x="513715" y="796925"/>
            <a:ext cx="8590280" cy="5412740"/>
          </a:xfrm>
          <a:prstGeom prst="rect">
            <a:avLst/>
          </a:prstGeom>
          <a:solidFill>
            <a:srgbClr val="FFCCFF"/>
          </a:solidFill>
          <a:ln w="9525">
            <a:noFill/>
          </a:ln>
        </p:spPr>
        <p:txBody>
          <a:bodyPr/>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Arial" panose="020B0604020202020204" pitchFamily="34" charset="0"/>
                <a:ea typeface="宋体" panose="02010600030101010101" pitchFamily="2" charset="-122"/>
              </a:rPr>
              <a:t>2. Who are the trading delegations of the Canton Fair?</a:t>
            </a:r>
            <a:endParaRPr lang="en-US" altLang="zh-CN" sz="2400" dirty="0">
              <a:solidFill>
                <a:schemeClr val="accent1"/>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400" dirty="0">
                <a:solidFill>
                  <a:schemeClr val="tx2"/>
                </a:solidFill>
                <a:latin typeface="Arial" panose="020B0604020202020204" pitchFamily="34" charset="0"/>
                <a:ea typeface="宋体" panose="02010600030101010101" pitchFamily="2" charset="-122"/>
              </a:rPr>
              <a:t>The Canton Fair is composed of 48 trading delegations, including thousands of foreign trade companies, factories, scientific research institutions, foreign invested enterprises, wholly foreign-owned enterprises, private enterprises, all of which are of good credibility and strong financial capability. </a:t>
            </a:r>
            <a:r>
              <a:rPr lang="zh-CN" altLang="zh-CN" sz="2400" dirty="0">
                <a:solidFill>
                  <a:schemeClr val="accent1"/>
                </a:solidFill>
                <a:latin typeface="Arial" panose="020B0604020202020204" pitchFamily="34" charset="0"/>
                <a:ea typeface="宋体" panose="02010600030101010101" pitchFamily="2" charset="-122"/>
              </a:rPr>
              <a:t> </a:t>
            </a:r>
            <a:r>
              <a:rPr lang="zh-CN" altLang="en-US" sz="2400" dirty="0">
                <a:solidFill>
                  <a:schemeClr val="accent1"/>
                </a:solidFill>
                <a:latin typeface="Arial" panose="020B0604020202020204" pitchFamily="34" charset="0"/>
                <a:ea typeface="宋体" panose="02010600030101010101" pitchFamily="2" charset="-122"/>
              </a:rPr>
              <a:t> </a:t>
            </a:r>
            <a:r>
              <a:rPr lang="zh-CN" altLang="en-US" sz="2800" dirty="0">
                <a:solidFill>
                  <a:schemeClr val="accent1"/>
                </a:solidFill>
                <a:latin typeface="Arial" panose="020B0604020202020204" pitchFamily="34" charset="0"/>
                <a:ea typeface="宋体" panose="02010600030101010101" pitchFamily="2" charset="-122"/>
              </a:rPr>
              <a:t>  </a:t>
            </a:r>
            <a:endParaRPr lang="en-US" altLang="zh-CN" sz="2800" dirty="0">
              <a:solidFill>
                <a:schemeClr val="tx2"/>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en-US" altLang="zh-CN" sz="2400" dirty="0">
                <a:solidFill>
                  <a:schemeClr val="accent1"/>
                </a:solidFill>
                <a:latin typeface="Arial" panose="020B0604020202020204" pitchFamily="34" charset="0"/>
                <a:ea typeface="宋体" panose="02010600030101010101" pitchFamily="2" charset="-122"/>
              </a:rPr>
              <a:t>3.</a:t>
            </a:r>
            <a:r>
              <a:rPr sz="2400" dirty="0">
                <a:solidFill>
                  <a:schemeClr val="accent1"/>
                </a:solidFill>
                <a:latin typeface="Arial" panose="020B0604020202020204" pitchFamily="34" charset="0"/>
                <a:ea typeface="宋体" panose="02010600030101010101" pitchFamily="2" charset="-122"/>
              </a:rPr>
              <a:t>What other business does the Canton Fair deal with besides export trade?</a:t>
            </a:r>
            <a:endParaRPr sz="2400" dirty="0">
              <a:solidFill>
                <a:schemeClr val="accent1"/>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zh-CN" sz="2400" dirty="0">
                <a:solidFill>
                  <a:schemeClr val="tx2"/>
                </a:solidFill>
                <a:latin typeface="Arial" panose="020B0604020202020204" pitchFamily="34" charset="0"/>
                <a:ea typeface="宋体" panose="02010600030101010101" pitchFamily="2" charset="-122"/>
              </a:rPr>
              <a:t>Based on export trade, it also deals with the import trade, economic and technological cooperation and exchanges, as well as commodity inspection, insurance, transportation, advertising, consultation, etc.</a:t>
            </a:r>
            <a:endParaRPr lang="zh-CN" altLang="zh-CN" sz="2400" dirty="0">
              <a:solidFill>
                <a:schemeClr val="tx2"/>
              </a:solidFill>
              <a:latin typeface="Arial" panose="020B0604020202020204" pitchFamily="34" charset="0"/>
              <a:ea typeface="宋体" panose="02010600030101010101" pitchFamily="2" charset="-122"/>
            </a:endParaRPr>
          </a:p>
          <a:p>
            <a:pPr marL="609600" indent="-609600" algn="just" eaLnBrk="0" hangingPunct="0">
              <a:spcBef>
                <a:spcPct val="20000"/>
              </a:spcBef>
              <a:buSzPct val="85000"/>
              <a:buFont typeface="Wingdings" panose="05000000000000000000" pitchFamily="2" charset="2"/>
            </a:pPr>
            <a:r>
              <a:rPr lang="zh-CN" altLang="en-US" sz="2800" dirty="0">
                <a:solidFill>
                  <a:schemeClr val="accent1"/>
                </a:solidFill>
                <a:latin typeface="Arial" panose="020B0604020202020204" pitchFamily="34" charset="0"/>
                <a:ea typeface="宋体" panose="02010600030101010101" pitchFamily="2" charset="-122"/>
              </a:rPr>
              <a:t>      </a:t>
            </a:r>
            <a:endParaRPr lang="zh-CN" altLang="zh-CN" sz="3200" dirty="0">
              <a:solidFill>
                <a:schemeClr val="tx2"/>
              </a:solidFill>
              <a:latin typeface="Arial" panose="020B0604020202020204" pitchFamily="34" charset="0"/>
              <a:ea typeface="宋体" panose="02010600030101010101" pitchFamily="2" charset="-122"/>
            </a:endParaRPr>
          </a:p>
        </p:txBody>
      </p:sp>
      <p:pic>
        <p:nvPicPr>
          <p:cNvPr id="11270" name="Picture 9" descr="imagesCA0Z1IZ3"/>
          <p:cNvPicPr>
            <a:picLocks noChangeAspect="1"/>
          </p:cNvPicPr>
          <p:nvPr/>
        </p:nvPicPr>
        <p:blipFill>
          <a:blip r:embed="rId1"/>
          <a:stretch>
            <a:fillRect/>
          </a:stretch>
        </p:blipFill>
        <p:spPr>
          <a:xfrm>
            <a:off x="-19685" y="1301115"/>
            <a:ext cx="533400" cy="533400"/>
          </a:xfrm>
          <a:prstGeom prst="rect">
            <a:avLst/>
          </a:prstGeom>
          <a:noFill/>
          <a:ln w="9525">
            <a:noFill/>
          </a:ln>
        </p:spPr>
      </p:pic>
      <p:pic>
        <p:nvPicPr>
          <p:cNvPr id="11271" name="Picture 10" descr="imagesCA0Z1IZ3"/>
          <p:cNvPicPr>
            <a:picLocks noChangeAspect="1"/>
          </p:cNvPicPr>
          <p:nvPr/>
        </p:nvPicPr>
        <p:blipFill>
          <a:blip r:embed="rId1"/>
          <a:stretch>
            <a:fillRect/>
          </a:stretch>
        </p:blipFill>
        <p:spPr>
          <a:xfrm>
            <a:off x="0" y="4466590"/>
            <a:ext cx="533400" cy="533400"/>
          </a:xfrm>
          <a:prstGeom prst="rect">
            <a:avLst/>
          </a:prstGeom>
          <a:noFill/>
          <a:ln w="9525">
            <a:noFill/>
          </a:ln>
        </p:spPr>
      </p:pic>
      <p:pic>
        <p:nvPicPr>
          <p:cNvPr id="11272" name="Picture 6" descr="2">
            <a:hlinkClick r:id="rId2" action="ppaction://hlinksldjump"/>
          </p:cNvPr>
          <p:cNvPicPr>
            <a:picLocks noChangeAspect="1"/>
          </p:cNvPicPr>
          <p:nvPr/>
        </p:nvPicPr>
        <p:blipFill>
          <a:blip r:embed="rId3"/>
          <a:stretch>
            <a:fillRect/>
          </a:stretch>
        </p:blipFill>
        <p:spPr>
          <a:xfrm>
            <a:off x="364490" y="5765800"/>
            <a:ext cx="887413" cy="1219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040">
                                            <p:txEl>
                                              <p:charRg st="0" end="69"/>
                                            </p:txEl>
                                          </p:spTgt>
                                        </p:tgtEl>
                                        <p:attrNameLst>
                                          <p:attrName>style.visibility</p:attrName>
                                        </p:attrNameLst>
                                      </p:cBhvr>
                                      <p:to>
                                        <p:strVal val="visible"/>
                                      </p:to>
                                    </p:set>
                                    <p:anim calcmode="lin" valueType="num">
                                      <p:cBhvr additive="base">
                                        <p:cTn id="7" dur="500" fill="hold"/>
                                        <p:tgtEl>
                                          <p:spTgt spid="44040">
                                            <p:txEl>
                                              <p:charRg st="0" end="6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40">
                                            <p:txEl>
                                              <p:charRg st="0" end="6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4040">
                                            <p:txEl>
                                              <p:charRg st="1" end="1"/>
                                            </p:txEl>
                                          </p:spTgt>
                                        </p:tgtEl>
                                        <p:attrNameLst>
                                          <p:attrName>style.visibility</p:attrName>
                                        </p:attrNameLst>
                                      </p:cBhvr>
                                      <p:to>
                                        <p:strVal val="visible"/>
                                      </p:to>
                                    </p:set>
                                    <p:anim calcmode="lin" valueType="num">
                                      <p:cBhvr additive="base">
                                        <p:cTn id="13" dur="500" fill="hold"/>
                                        <p:tgtEl>
                                          <p:spTgt spid="44040">
                                            <p:txEl>
                                              <p:char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040">
                                            <p:txEl>
                                              <p:char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4040">
                                            <p:txEl>
                                              <p:charRg st="211" end="256"/>
                                            </p:txEl>
                                          </p:spTgt>
                                        </p:tgtEl>
                                        <p:attrNameLst>
                                          <p:attrName>style.visibility</p:attrName>
                                        </p:attrNameLst>
                                      </p:cBhvr>
                                      <p:to>
                                        <p:strVal val="visible"/>
                                      </p:to>
                                    </p:set>
                                    <p:anim calcmode="lin" valueType="num">
                                      <p:cBhvr additive="base">
                                        <p:cTn id="19" dur="500" fill="hold"/>
                                        <p:tgtEl>
                                          <p:spTgt spid="44040">
                                            <p:txEl>
                                              <p:charRg st="211" end="25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4040">
                                            <p:txEl>
                                              <p:charRg st="211" end="25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4040">
                                            <p:txEl>
                                              <p:charRg st="3" end="3"/>
                                            </p:txEl>
                                          </p:spTgt>
                                        </p:tgtEl>
                                        <p:attrNameLst>
                                          <p:attrName>style.visibility</p:attrName>
                                        </p:attrNameLst>
                                      </p:cBhvr>
                                      <p:to>
                                        <p:strVal val="visible"/>
                                      </p:to>
                                    </p:set>
                                    <p:anim calcmode="lin" valueType="num">
                                      <p:cBhvr additive="base">
                                        <p:cTn id="25" dur="500" fill="hold"/>
                                        <p:tgtEl>
                                          <p:spTgt spid="44040">
                                            <p:txEl>
                                              <p:char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4040">
                                            <p:txEl>
                                              <p:char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4040">
                                            <p:txEl>
                                              <p:charRg st="256" end="381"/>
                                            </p:txEl>
                                          </p:spTgt>
                                        </p:tgtEl>
                                        <p:attrNameLst>
                                          <p:attrName>style.visibility</p:attrName>
                                        </p:attrNameLst>
                                      </p:cBhvr>
                                      <p:to>
                                        <p:strVal val="visible"/>
                                      </p:to>
                                    </p:set>
                                    <p:anim calcmode="lin" valueType="num">
                                      <p:cBhvr additive="base">
                                        <p:cTn id="31" dur="500" fill="hold"/>
                                        <p:tgtEl>
                                          <p:spTgt spid="44040">
                                            <p:txEl>
                                              <p:charRg st="256" end="38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4040">
                                            <p:txEl>
                                              <p:charRg st="256" end="38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TABLE_BEAUTIFY" val="smartTable{50ec7513-659e-49bf-a221-0dfecddfa222}"/>
  <p:tag name="TABLE_ENDDRAG_ORIGIN_RECT" val="680*268"/>
  <p:tag name="TABLE_ENDDRAG_RECT" val="32*243*680*268"/>
</p:tagLst>
</file>

<file path=ppt/theme/theme1.xml><?xml version="1.0" encoding="utf-8"?>
<a:theme xmlns:a="http://schemas.openxmlformats.org/drawingml/2006/main" name="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28575" cap="flat" cmpd="sng" algn="ctr">
          <a:solidFill>
            <a:srgbClr val="FFFFFF"/>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28575" cap="flat" cmpd="sng" algn="ctr">
          <a:solidFill>
            <a:srgbClr val="FFFFFF"/>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437TGp_bizpeople_light_ani">
  <a:themeElements>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fontScheme name="437TGp_bizpeople_light_ani">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28575" cap="flat" cmpd="sng" algn="ctr">
          <a:solidFill>
            <a:srgbClr val="FFFFFF"/>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28575" cap="flat" cmpd="sng" algn="ctr">
          <a:solidFill>
            <a:srgbClr val="FFFFFF"/>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en-US" sz="1800" b="1"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437TGp_bizpeople_light_ani 1">
        <a:dk1>
          <a:srgbClr val="30311D"/>
        </a:dk1>
        <a:lt1>
          <a:srgbClr val="FFFFFF"/>
        </a:lt1>
        <a:dk2>
          <a:srgbClr val="003366"/>
        </a:dk2>
        <a:lt2>
          <a:srgbClr val="DDDDDD"/>
        </a:lt2>
        <a:accent1>
          <a:srgbClr val="7E52CC"/>
        </a:accent1>
        <a:accent2>
          <a:srgbClr val="4A9ACC"/>
        </a:accent2>
        <a:accent3>
          <a:srgbClr val="FFFFFF"/>
        </a:accent3>
        <a:accent4>
          <a:srgbClr val="272817"/>
        </a:accent4>
        <a:accent5>
          <a:srgbClr val="C0B3E2"/>
        </a:accent5>
        <a:accent6>
          <a:srgbClr val="428BB9"/>
        </a:accent6>
        <a:hlink>
          <a:srgbClr val="4582A7"/>
        </a:hlink>
        <a:folHlink>
          <a:srgbClr val="B2AF7A"/>
        </a:folHlink>
      </a:clrScheme>
      <a:clrMap bg1="lt1" tx1="dk1" bg2="lt2" tx2="dk2" accent1="accent1" accent2="accent2" accent3="accent3" accent4="accent4" accent5="accent5" accent6="accent6" hlink="hlink" folHlink="folHlink"/>
    </a:extraClrScheme>
    <a:extraClrScheme>
      <a:clrScheme name="437TGp_bizpeople_light_ani 2">
        <a:dk1>
          <a:srgbClr val="000000"/>
        </a:dk1>
        <a:lt1>
          <a:srgbClr val="FFFFFF"/>
        </a:lt1>
        <a:dk2>
          <a:srgbClr val="702424"/>
        </a:dk2>
        <a:lt2>
          <a:srgbClr val="C0C0C0"/>
        </a:lt2>
        <a:accent1>
          <a:srgbClr val="54BBBE"/>
        </a:accent1>
        <a:accent2>
          <a:srgbClr val="E49514"/>
        </a:accent2>
        <a:accent3>
          <a:srgbClr val="FFFFFF"/>
        </a:accent3>
        <a:accent4>
          <a:srgbClr val="000000"/>
        </a:accent4>
        <a:accent5>
          <a:srgbClr val="B3DADB"/>
        </a:accent5>
        <a:accent6>
          <a:srgbClr val="CF8711"/>
        </a:accent6>
        <a:hlink>
          <a:srgbClr val="6C9A42"/>
        </a:hlink>
        <a:folHlink>
          <a:srgbClr val="82ABBE"/>
        </a:folHlink>
      </a:clrScheme>
      <a:clrMap bg1="lt1" tx1="dk1" bg2="lt2" tx2="dk2" accent1="accent1" accent2="accent2" accent3="accent3" accent4="accent4" accent5="accent5" accent6="accent6" hlink="hlink" folHlink="folHlink"/>
    </a:extraClrScheme>
    <a:extraClrScheme>
      <a:clrScheme name="437TGp_bizpeople_light_ani 3">
        <a:dk1>
          <a:srgbClr val="003366"/>
        </a:dk1>
        <a:lt1>
          <a:srgbClr val="FFFFFF"/>
        </a:lt1>
        <a:dk2>
          <a:srgbClr val="000000"/>
        </a:dk2>
        <a:lt2>
          <a:srgbClr val="DDDDDD"/>
        </a:lt2>
        <a:accent1>
          <a:srgbClr val="438ACB"/>
        </a:accent1>
        <a:accent2>
          <a:srgbClr val="32A287"/>
        </a:accent2>
        <a:accent3>
          <a:srgbClr val="FFFFFF"/>
        </a:accent3>
        <a:accent4>
          <a:srgbClr val="002A56"/>
        </a:accent4>
        <a:accent5>
          <a:srgbClr val="B0C4E2"/>
        </a:accent5>
        <a:accent6>
          <a:srgbClr val="2C927A"/>
        </a:accent6>
        <a:hlink>
          <a:srgbClr val="729943"/>
        </a:hlink>
        <a:folHlink>
          <a:srgbClr val="82B4B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21171</Words>
  <Application>WPS 演示</Application>
  <PresentationFormat>全屏显示(4:3)</PresentationFormat>
  <Paragraphs>594</Paragraphs>
  <Slides>44</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44</vt:i4>
      </vt:variant>
    </vt:vector>
  </HeadingPairs>
  <TitlesOfParts>
    <vt:vector size="59" baseType="lpstr">
      <vt:lpstr>Arial</vt:lpstr>
      <vt:lpstr>宋体</vt:lpstr>
      <vt:lpstr>Wingdings</vt:lpstr>
      <vt:lpstr>华文琥珀</vt:lpstr>
      <vt:lpstr>华文行楷</vt:lpstr>
      <vt:lpstr>黑体</vt:lpstr>
      <vt:lpstr>华文彩云</vt:lpstr>
      <vt:lpstr>Times New Roman</vt:lpstr>
      <vt:lpstr>Calibri</vt:lpstr>
      <vt:lpstr>微软雅黑</vt:lpstr>
      <vt:lpstr>Arial Unicode MS</vt:lpstr>
      <vt:lpstr>Angsana New</vt:lpstr>
      <vt:lpstr>Segoe Print</vt:lpstr>
      <vt:lpstr>437TGp_bizpeople_light_ani</vt:lpstr>
      <vt:lpstr>1_437TGp_bizpeople_light_ani</vt:lpstr>
      <vt:lpstr>    Module 1 Services before an Exhibition   Part 1 Promoting an Exhibition                 推广展会</vt:lpstr>
      <vt:lpstr> Module 1  Services before an Exhibition  </vt:lpstr>
      <vt:lpstr>Learning Objectives</vt:lpstr>
      <vt:lpstr>Warm-up</vt:lpstr>
      <vt:lpstr>Warm-up</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Writing Tips</vt:lpstr>
      <vt:lpstr>PowerPoint 演示文稿</vt:lpstr>
      <vt:lpstr>PowerPoint 演示文稿</vt:lpstr>
      <vt:lpstr>Writing Tips</vt:lpstr>
      <vt:lpstr>PowerPoint 演示文稿</vt:lpstr>
      <vt:lpstr>Useful Expressions for formal written invitations (1)</vt:lpstr>
      <vt:lpstr>Useful Expressions for formal written invitations (2)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winnie</dc:creator>
  <cp:lastModifiedBy>DELL</cp:lastModifiedBy>
  <cp:revision>265</cp:revision>
  <dcterms:created xsi:type="dcterms:W3CDTF">2009-10-17T15:49:00Z</dcterms:created>
  <dcterms:modified xsi:type="dcterms:W3CDTF">2021-03-20T04:13:46Z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